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66" r:id="rId4"/>
    <p:sldId id="267" r:id="rId5"/>
    <p:sldId id="258" r:id="rId6"/>
    <p:sldId id="268" r:id="rId7"/>
    <p:sldId id="277" r:id="rId8"/>
    <p:sldId id="278" r:id="rId9"/>
    <p:sldId id="308" r:id="rId10"/>
    <p:sldId id="309" r:id="rId11"/>
    <p:sldId id="310" r:id="rId12"/>
    <p:sldId id="311" r:id="rId13"/>
    <p:sldId id="337" r:id="rId14"/>
    <p:sldId id="338" r:id="rId15"/>
    <p:sldId id="339" r:id="rId16"/>
    <p:sldId id="340" r:id="rId17"/>
    <p:sldId id="341" r:id="rId18"/>
    <p:sldId id="263" r:id="rId19"/>
  </p:sldIdLst>
  <p:sldSz cx="12192000" cy="6858000"/>
  <p:notesSz cx="6858000" cy="9144000"/>
  <p:embeddedFontLst>
    <p:embeddedFont>
      <p:font typeface="#9Slide03 Fairview Regular" panose="020B0604020202020204" charset="0"/>
      <p:regular r:id="rId21"/>
    </p:embeddedFont>
    <p:embeddedFont>
      <p:font typeface="#9Slide07 Bungee Shade" panose="020B0604020202020204" charset="-93"/>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CB4"/>
    <a:srgbClr val="92D050"/>
    <a:srgbClr val="FF6969"/>
    <a:srgbClr val="FFC000"/>
    <a:srgbClr val="FECC2B"/>
    <a:srgbClr val="FD2121"/>
    <a:srgbClr val="5BBEE8"/>
    <a:srgbClr val="48B6E7"/>
    <a:srgbClr val="2E49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2486" y="6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3A1C593-65D0-4073-BCC9-577B9352EA97}" type="datetimeFigureOut">
              <a:rPr lang="en-US" smtClean="0"/>
              <a:t>2/5/2024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3A1C593-65D0-4073-BCC9-577B9352EA97}" type="datetimeFigureOut">
              <a:rPr lang="en-US" smtClean="0"/>
              <a:t>2/5/2024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618960-8005-486C-9A75-10CB2AAC16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3A1C593-65D0-4073-BCC9-577B9352EA97}" type="datetimeFigureOut">
              <a:rPr lang="en-US" smtClean="0"/>
              <a:t>2/5/2024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3A1C593-65D0-4073-BCC9-577B9352EA97}" type="datetimeFigureOut">
              <a:rPr lang="en-US" smtClean="0"/>
              <a:t>2/5/2024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3A1C593-65D0-4073-BCC9-577B9352EA97}" type="datetimeFigureOut">
              <a:rPr lang="en-US" smtClean="0"/>
              <a:t>2/5/2024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3A1C593-65D0-4073-BCC9-577B9352EA97}" type="datetimeFigureOut">
              <a:rPr lang="en-US" smtClean="0"/>
              <a:t>2/5/2024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3A1C593-65D0-4073-BCC9-577B9352EA97}" type="datetimeFigureOut">
              <a:rPr lang="en-US" smtClean="0"/>
              <a:t>2/5/2024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teamKTUTS"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72FE7BA-A1E3-3163-E4CB-0EB57AD04DB8}"/>
              </a:ext>
            </a:extLst>
          </p:cNvPr>
          <p:cNvSpPr txBox="1"/>
          <p:nvPr userDrawn="1"/>
        </p:nvSpPr>
        <p:spPr>
          <a:xfrm>
            <a:off x="0" y="-4207"/>
            <a:ext cx="781432" cy="369332"/>
          </a:xfrm>
          <a:prstGeom prst="rect">
            <a:avLst/>
          </a:prstGeom>
          <a:noFill/>
        </p:spPr>
        <p:txBody>
          <a:bodyPr wrap="none" rtlCol="0">
            <a:spAutoFit/>
          </a:bodyPr>
          <a:lstStyle/>
          <a:p>
            <a:r>
              <a:rPr lang="en-US" b="1">
                <a:solidFill>
                  <a:schemeClr val="bg1">
                    <a:lumMod val="85000"/>
                  </a:schemeClr>
                </a:solidFill>
                <a:latin typeface="UVN Mau Tim 1" panose="00000400000000000000" pitchFamily="2" charset="0"/>
              </a:rPr>
              <a:t>KTUTS</a:t>
            </a:r>
          </a:p>
        </p:txBody>
      </p:sp>
      <p:sp>
        <p:nvSpPr>
          <p:cNvPr id="8" name="TextBox 12">
            <a:extLst>
              <a:ext uri="{FF2B5EF4-FFF2-40B4-BE49-F238E27FC236}">
                <a16:creationId xmlns:a16="http://schemas.microsoft.com/office/drawing/2014/main" id="{E48F63D8-9C4E-F87F-8F30-C379E4C8C804}"/>
              </a:ext>
            </a:extLst>
          </p:cNvPr>
          <p:cNvSpPr txBox="1"/>
          <p:nvPr userDrawn="1"/>
        </p:nvSpPr>
        <p:spPr>
          <a:xfrm>
            <a:off x="2880780" y="11849100"/>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atin typeface="Times New Roman" panose="02020603050405020304" charset="0"/>
                <a:cs typeface="Times New Roman" panose="02020603050405020304" charset="0"/>
              </a:rPr>
              <a:t>Liên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hệ</a:t>
            </a:r>
            <a:r>
              <a:rPr lang="en-US" dirty="0">
                <a:latin typeface="Times New Roman" panose="02020603050405020304" charset="0"/>
                <a:cs typeface="Times New Roman" panose="02020603050405020304" charset="0"/>
              </a:rPr>
              <a:t> page:</a:t>
            </a:r>
          </a:p>
          <a:p>
            <a:r>
              <a:rPr lang="en-US" dirty="0">
                <a:latin typeface="Times New Roman" panose="02020603050405020304" charset="0"/>
                <a:cs typeface="Times New Roman" panose="02020603050405020304" charset="0"/>
                <a:hlinkClick r:id="rId13"/>
              </a:rPr>
              <a:t>https://www.facebook.com/teamKTUTS</a:t>
            </a:r>
            <a:endParaRPr lang="en-US" dirty="0">
              <a:latin typeface="Times New Roman" panose="02020603050405020304" charset="0"/>
              <a:cs typeface="Times New Roman" panose="02020603050405020304" charset="0"/>
            </a:endParaRPr>
          </a:p>
          <a:p>
            <a:r>
              <a:rPr lang="en-US" dirty="0" err="1">
                <a:latin typeface="Times New Roman" panose="02020603050405020304" charset="0"/>
                <a:cs typeface="Times New Roman" panose="02020603050405020304" charset="0"/>
              </a:rPr>
              <a:t>Đây</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là</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sản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phẩm</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của</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nhóm</a:t>
            </a:r>
            <a:r>
              <a:rPr lang="en-US" dirty="0">
                <a:latin typeface="Times New Roman" panose="02020603050405020304" charset="0"/>
                <a:cs typeface="Times New Roman" panose="02020603050405020304" charset="0"/>
              </a:rPr>
              <a:t> KTUTS. </a:t>
            </a:r>
            <a:r>
              <a:rPr lang="en-US" dirty="0" err="1">
                <a:latin typeface="Times New Roman" panose="02020603050405020304" charset="0"/>
                <a:cs typeface="Times New Roman" panose="02020603050405020304" charset="0"/>
              </a:rPr>
              <a:t>Mọi</a:t>
            </a:r>
            <a:r>
              <a:rPr lang="en-US" dirty="0">
                <a:latin typeface="Times New Roman" panose="02020603050405020304" charset="0"/>
                <a:cs typeface="Times New Roman" panose="02020603050405020304" charset="0"/>
              </a:rPr>
              <a:t> chi </a:t>
            </a:r>
            <a:r>
              <a:rPr lang="en-US" dirty="0" err="1">
                <a:latin typeface="Times New Roman" panose="02020603050405020304" charset="0"/>
                <a:cs typeface="Times New Roman" panose="02020603050405020304" charset="0"/>
              </a:rPr>
              <a:t>tiết</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vui</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lòng</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liên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hệ</a:t>
            </a:r>
            <a:r>
              <a:rPr lang="en-US" dirty="0">
                <a:latin typeface="Times New Roman" panose="02020603050405020304" charset="0"/>
                <a:cs typeface="Times New Roman" panose="02020603050405020304" charset="0"/>
              </a:rPr>
              <a:t> page </a:t>
            </a:r>
            <a:r>
              <a:rPr lang="en-US" dirty="0" err="1">
                <a:latin typeface="Times New Roman" panose="02020603050405020304" charset="0"/>
                <a:cs typeface="Times New Roman" panose="02020603050405020304" charset="0"/>
              </a:rPr>
              <a:t>hoặc</a:t>
            </a:r>
            <a:r>
              <a:rPr lang="en-US" dirty="0">
                <a:latin typeface="Times New Roman" panose="02020603050405020304" charset="0"/>
                <a:cs typeface="Times New Roman" panose="02020603050405020304" charset="0"/>
              </a:rPr>
              <a:t> SĐT: 0922 645 654</a:t>
            </a:r>
          </a:p>
        </p:txBody>
      </p:sp>
      <p:pic>
        <p:nvPicPr>
          <p:cNvPr id="9" name="Picture 8">
            <a:extLst>
              <a:ext uri="{FF2B5EF4-FFF2-40B4-BE49-F238E27FC236}">
                <a16:creationId xmlns:a16="http://schemas.microsoft.com/office/drawing/2014/main" id="{C373F44B-C08E-CC7B-ACF2-401A485758D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80192" y="11602056"/>
            <a:ext cx="1771856" cy="1417417"/>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C08ED068-F2B6-FECF-26A5-28ADF306D15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2402800" y="2092452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27BD8D9-04E0-F3BD-AEFA-FF74541B84D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784800" y="-1626108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FA32CECD-2D35-55BA-B636-3D24833B543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1827871" y="-16212675"/>
            <a:ext cx="1881378"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93B69D6A-60A8-B050-6D59-11803EB3354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937200" y="21229320"/>
            <a:ext cx="1881378" cy="1625303"/>
          </a:xfrm>
          <a:prstGeom prst="rect">
            <a:avLst/>
          </a:prstGeom>
        </p:spPr>
      </p:pic>
      <p:pic>
        <p:nvPicPr>
          <p:cNvPr id="14" name="Picture 13">
            <a:extLst>
              <a:ext uri="{FF2B5EF4-FFF2-40B4-BE49-F238E27FC236}">
                <a16:creationId xmlns:a16="http://schemas.microsoft.com/office/drawing/2014/main" id="{AA25F91C-F844-6875-3EAA-B4153A516AB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429000" y="2307274"/>
            <a:ext cx="2804448" cy="224345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5.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5.svg"/><Relationship Id="rId3" Type="http://schemas.openxmlformats.org/officeDocument/2006/relationships/audio" Target="../media/audio1.wav"/><Relationship Id="rId7" Type="http://schemas.openxmlformats.org/officeDocument/2006/relationships/image" Target="../media/image22.sv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13.svg"/><Relationship Id="rId5" Type="http://schemas.openxmlformats.org/officeDocument/2006/relationships/image" Target="../media/image20.svg"/><Relationship Id="rId10" Type="http://schemas.openxmlformats.org/officeDocument/2006/relationships/image" Target="../media/image12.png"/><Relationship Id="rId4" Type="http://schemas.openxmlformats.org/officeDocument/2006/relationships/image" Target="../media/image19.png"/><Relationship Id="rId9" Type="http://schemas.openxmlformats.org/officeDocument/2006/relationships/image" Target="../media/image17.sv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onald_duck-removebg-preview"/>
          <p:cNvPicPr>
            <a:picLocks noChangeAspect="1"/>
          </p:cNvPicPr>
          <p:nvPr/>
        </p:nvPicPr>
        <p:blipFill>
          <a:blip r:embed="rId2"/>
          <a:stretch>
            <a:fillRect/>
          </a:stretch>
        </p:blipFill>
        <p:spPr>
          <a:xfrm>
            <a:off x="9961245" y="3429000"/>
            <a:ext cx="2301875" cy="2943225"/>
          </a:xfrm>
          <a:prstGeom prst="rect">
            <a:avLst/>
          </a:prstGeom>
        </p:spPr>
      </p:pic>
      <p:pic>
        <p:nvPicPr>
          <p:cNvPr id="22" name="Picture 21" descr="tải_xuống__16_-removebg-preview"/>
          <p:cNvPicPr>
            <a:picLocks noChangeAspect="1"/>
          </p:cNvPicPr>
          <p:nvPr/>
        </p:nvPicPr>
        <p:blipFill>
          <a:blip r:embed="rId3"/>
          <a:stretch>
            <a:fillRect/>
          </a:stretch>
        </p:blipFill>
        <p:spPr>
          <a:xfrm>
            <a:off x="303530" y="1755140"/>
            <a:ext cx="3310255" cy="4617085"/>
          </a:xfrm>
          <a:prstGeom prst="rect">
            <a:avLst/>
          </a:prstGeom>
        </p:spPr>
      </p:pic>
      <p:pic>
        <p:nvPicPr>
          <p:cNvPr id="9" name="Picture 8" descr="18106b7a-d105-4b8a-8aed-209cb7c6b1a7-removebg-preview"/>
          <p:cNvPicPr>
            <a:picLocks noChangeAspect="1"/>
          </p:cNvPicPr>
          <p:nvPr/>
        </p:nvPicPr>
        <p:blipFill>
          <a:blip r:embed="rId4"/>
          <a:stretch>
            <a:fillRect/>
          </a:stretch>
        </p:blipFill>
        <p:spPr>
          <a:xfrm>
            <a:off x="4631690" y="2192020"/>
            <a:ext cx="1626870" cy="2639695"/>
          </a:xfrm>
          <a:prstGeom prst="rect">
            <a:avLst/>
          </a:prstGeom>
        </p:spPr>
      </p:pic>
      <p:grpSp>
        <p:nvGrpSpPr>
          <p:cNvPr id="6" name="Group 5"/>
          <p:cNvGrpSpPr/>
          <p:nvPr/>
        </p:nvGrpSpPr>
        <p:grpSpPr>
          <a:xfrm>
            <a:off x="433070" y="4968875"/>
            <a:ext cx="11889105" cy="1943100"/>
            <a:chOff x="682" y="7825"/>
            <a:chExt cx="18723" cy="3060"/>
          </a:xfrm>
        </p:grpSpPr>
        <p:sp>
          <p:nvSpPr>
            <p:cNvPr id="18" name="矩形 61536760"/>
            <p:cNvSpPr/>
            <p:nvPr/>
          </p:nvSpPr>
          <p:spPr>
            <a:xfrm>
              <a:off x="682" y="7833"/>
              <a:ext cx="18723" cy="3052"/>
            </a:xfrm>
            <a:prstGeom prst="rect">
              <a:avLst/>
            </a:prstGeom>
            <a:noFill/>
          </p:spPr>
          <p:txBody>
            <a:bodyPr wrap="square">
              <a:spAutoFit/>
            </a:bodyPr>
            <a:lstStyle/>
            <a:p>
              <a:pPr algn="ctr" defTabSz="914400">
                <a:spcBef>
                  <a:spcPct val="0"/>
                </a:spcBef>
              </a:pPr>
              <a:r>
                <a:rPr lang="en-US" altLang="zh-CN" sz="12000" spc="300" dirty="0">
                  <a:ln>
                    <a:solidFill>
                      <a:schemeClr val="bg1"/>
                    </a:solidFill>
                  </a:ln>
                  <a:solidFill>
                    <a:schemeClr val="bg1"/>
                  </a:solidFill>
                  <a:latin typeface="#9Slide07 Bungee Shade" charset="0"/>
                  <a:cs typeface="#9Slide07 Bungee Shade" charset="0"/>
                  <a:sym typeface="+mn-lt"/>
                </a:rPr>
                <a:t>CHỦ NGỮ</a:t>
              </a:r>
            </a:p>
          </p:txBody>
        </p:sp>
        <p:sp>
          <p:nvSpPr>
            <p:cNvPr id="5" name="矩形 61536760"/>
            <p:cNvSpPr/>
            <p:nvPr/>
          </p:nvSpPr>
          <p:spPr>
            <a:xfrm>
              <a:off x="2277" y="7825"/>
              <a:ext cx="15898" cy="3052"/>
            </a:xfrm>
            <a:prstGeom prst="rect">
              <a:avLst/>
            </a:prstGeom>
            <a:noFill/>
          </p:spPr>
          <p:txBody>
            <a:bodyPr wrap="square">
              <a:spAutoFit/>
            </a:bodyPr>
            <a:lstStyle/>
            <a:p>
              <a:pPr algn="ctr" defTabSz="914400">
                <a:spcBef>
                  <a:spcPct val="0"/>
                </a:spcBef>
              </a:pPr>
              <a:r>
                <a:rPr lang="en-US" altLang="zh-CN" sz="12000" spc="300" dirty="0">
                  <a:ln>
                    <a:solidFill>
                      <a:schemeClr val="tx1"/>
                    </a:solidFill>
                  </a:ln>
                  <a:solidFill>
                    <a:schemeClr val="tx1"/>
                  </a:solidFill>
                  <a:latin typeface="#9Slide07 Bungee Shade" charset="0"/>
                  <a:cs typeface="#9Slide07 Bungee Shade" charset="0"/>
                  <a:sym typeface="+mn-lt"/>
                </a:rPr>
                <a:t>CHỦ NGỮ</a:t>
              </a:r>
            </a:p>
          </p:txBody>
        </p:sp>
      </p:grpSp>
      <p:sp>
        <p:nvSpPr>
          <p:cNvPr id="7" name="Text Box 6"/>
          <p:cNvSpPr txBox="1"/>
          <p:nvPr/>
        </p:nvSpPr>
        <p:spPr>
          <a:xfrm>
            <a:off x="6160135" y="4266565"/>
            <a:ext cx="2947035" cy="1014730"/>
          </a:xfrm>
          <a:prstGeom prst="rect">
            <a:avLst/>
          </a:prstGeom>
          <a:noFill/>
        </p:spPr>
        <p:txBody>
          <a:bodyPr wrap="square" rtlCol="0">
            <a:spAutoFit/>
          </a:bodyPr>
          <a:lstStyle/>
          <a:p>
            <a:r>
              <a:rPr lang="en-US" sz="6000" b="1">
                <a:solidFill>
                  <a:schemeClr val="bg1"/>
                </a:solidFill>
                <a:latin typeface="#9Slide03 Fairview Regular" panose="02000000000000000000" charset="0"/>
                <a:cs typeface="#9Slide03 Fairview Regular" panose="02000000000000000000" charset="0"/>
              </a:rPr>
              <a:t>LUYỆN TẬP VỀ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80">
                                          <p:stCondLst>
                                            <p:cond delay="0"/>
                                          </p:stCondLst>
                                        </p:cTn>
                                        <p:tgtEl>
                                          <p:spTgt spid="6"/>
                                        </p:tgtEl>
                                      </p:cBhvr>
                                    </p:animEffect>
                                    <p:anim calcmode="lin" valueType="num">
                                      <p:cBhvr>
                                        <p:cTn id="2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0" dur="26">
                                          <p:stCondLst>
                                            <p:cond delay="650"/>
                                          </p:stCondLst>
                                        </p:cTn>
                                        <p:tgtEl>
                                          <p:spTgt spid="6"/>
                                        </p:tgtEl>
                                      </p:cBhvr>
                                      <p:to x="100000" y="60000"/>
                                    </p:animScale>
                                    <p:animScale>
                                      <p:cBhvr>
                                        <p:cTn id="31" dur="166" decel="50000">
                                          <p:stCondLst>
                                            <p:cond delay="676"/>
                                          </p:stCondLst>
                                        </p:cTn>
                                        <p:tgtEl>
                                          <p:spTgt spid="6"/>
                                        </p:tgtEl>
                                      </p:cBhvr>
                                      <p:to x="100000" y="100000"/>
                                    </p:animScale>
                                    <p:animScale>
                                      <p:cBhvr>
                                        <p:cTn id="32" dur="26">
                                          <p:stCondLst>
                                            <p:cond delay="1312"/>
                                          </p:stCondLst>
                                        </p:cTn>
                                        <p:tgtEl>
                                          <p:spTgt spid="6"/>
                                        </p:tgtEl>
                                      </p:cBhvr>
                                      <p:to x="100000" y="80000"/>
                                    </p:animScale>
                                    <p:animScale>
                                      <p:cBhvr>
                                        <p:cTn id="33" dur="166" decel="50000">
                                          <p:stCondLst>
                                            <p:cond delay="1338"/>
                                          </p:stCondLst>
                                        </p:cTn>
                                        <p:tgtEl>
                                          <p:spTgt spid="6"/>
                                        </p:tgtEl>
                                      </p:cBhvr>
                                      <p:to x="100000" y="100000"/>
                                    </p:animScale>
                                    <p:animScale>
                                      <p:cBhvr>
                                        <p:cTn id="34" dur="26">
                                          <p:stCondLst>
                                            <p:cond delay="1642"/>
                                          </p:stCondLst>
                                        </p:cTn>
                                        <p:tgtEl>
                                          <p:spTgt spid="6"/>
                                        </p:tgtEl>
                                      </p:cBhvr>
                                      <p:to x="100000" y="90000"/>
                                    </p:animScale>
                                    <p:animScale>
                                      <p:cBhvr>
                                        <p:cTn id="35" dur="166" decel="50000">
                                          <p:stCondLst>
                                            <p:cond delay="1668"/>
                                          </p:stCondLst>
                                        </p:cTn>
                                        <p:tgtEl>
                                          <p:spTgt spid="6"/>
                                        </p:tgtEl>
                                      </p:cBhvr>
                                      <p:to x="100000" y="100000"/>
                                    </p:animScale>
                                    <p:animScale>
                                      <p:cBhvr>
                                        <p:cTn id="36" dur="26">
                                          <p:stCondLst>
                                            <p:cond delay="1808"/>
                                          </p:stCondLst>
                                        </p:cTn>
                                        <p:tgtEl>
                                          <p:spTgt spid="6"/>
                                        </p:tgtEl>
                                      </p:cBhvr>
                                      <p:to x="100000" y="95000"/>
                                    </p:animScale>
                                    <p:animScale>
                                      <p:cBhvr>
                                        <p:cTn id="3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282575" y="152400"/>
            <a:ext cx="11560175" cy="1085215"/>
          </a:xfrm>
          <a:prstGeom prst="roundRect">
            <a:avLst/>
          </a:prstGeom>
          <a:solidFill>
            <a:schemeClr val="bg1"/>
          </a:solidFill>
          <a:ln w="12700">
            <a:solidFill>
              <a:schemeClr val="accent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60000"/>
              </a:lnSpc>
            </a:pPr>
            <a:r>
              <a:rPr lang="en-US" sz="4000" b="1">
                <a:solidFill>
                  <a:schemeClr val="tx1"/>
                </a:solidFill>
                <a:latin typeface="Arial" panose="020B0604020202020204" pitchFamily="34" charset="0"/>
                <a:cs typeface="Arial" panose="020B0604020202020204" pitchFamily="34" charset="0"/>
                <a:sym typeface="+mn-ea"/>
              </a:rPr>
              <a:t>     </a:t>
            </a:r>
          </a:p>
          <a:p>
            <a:pPr algn="ctr">
              <a:lnSpc>
                <a:spcPct val="60000"/>
              </a:lnSpc>
            </a:pPr>
            <a:endParaRPr lang="en-US" sz="4000" b="1">
              <a:solidFill>
                <a:schemeClr val="tx1"/>
              </a:solidFill>
              <a:latin typeface="Arial" panose="020B0604020202020204" pitchFamily="34" charset="0"/>
              <a:cs typeface="Arial" panose="020B0604020202020204" pitchFamily="34" charset="0"/>
              <a:sym typeface="+mn-ea"/>
            </a:endParaRPr>
          </a:p>
          <a:p>
            <a:pPr indent="457200" algn="just">
              <a:lnSpc>
                <a:spcPct val="80000"/>
              </a:lnSpc>
            </a:pPr>
            <a:r>
              <a:rPr lang="en-US" sz="4000" b="1">
                <a:solidFill>
                  <a:schemeClr val="tx1"/>
                </a:solidFill>
                <a:latin typeface="Arial" panose="020B0604020202020204" pitchFamily="34" charset="0"/>
                <a:cs typeface="Arial" panose="020B0604020202020204" pitchFamily="34" charset="0"/>
                <a:sym typeface="+mn-ea"/>
              </a:rPr>
              <a:t>2. Thay      trong các đoạn văn sau bằng một chủ ngữ phù hợp trong khung:</a:t>
            </a:r>
          </a:p>
          <a:p>
            <a:pPr indent="457200" algn="just">
              <a:lnSpc>
                <a:spcPct val="80000"/>
              </a:lnSpc>
            </a:pPr>
            <a:endParaRPr lang="en-US" sz="4000" b="1" i="1">
              <a:solidFill>
                <a:schemeClr val="tx1"/>
              </a:solidFill>
              <a:latin typeface="Arial" panose="020B0604020202020204" pitchFamily="34" charset="0"/>
              <a:cs typeface="Arial" panose="020B0604020202020204" pitchFamily="34" charset="0"/>
              <a:sym typeface="+mn-ea"/>
            </a:endParaRPr>
          </a:p>
        </p:txBody>
      </p:sp>
      <p:pic>
        <p:nvPicPr>
          <p:cNvPr id="2" name="Content Placeholder 1" descr="Images_By_Pinner_On_Topolino__152-removebg-preview"/>
          <p:cNvPicPr>
            <a:picLocks noGrp="1" noChangeAspect="1"/>
          </p:cNvPicPr>
          <p:nvPr>
            <p:ph sz="half" idx="2"/>
          </p:nvPr>
        </p:nvPicPr>
        <p:blipFill>
          <a:blip r:embed="rId3"/>
          <a:stretch>
            <a:fillRect/>
          </a:stretch>
        </p:blipFill>
        <p:spPr>
          <a:xfrm>
            <a:off x="2762250" y="28575"/>
            <a:ext cx="507365" cy="703580"/>
          </a:xfrm>
          <a:prstGeom prst="rect">
            <a:avLst/>
          </a:prstGeom>
        </p:spPr>
      </p:pic>
      <p:sp>
        <p:nvSpPr>
          <p:cNvPr id="45" name="Oval 44"/>
          <p:cNvSpPr/>
          <p:nvPr/>
        </p:nvSpPr>
        <p:spPr>
          <a:xfrm>
            <a:off x="125730" y="1314450"/>
            <a:ext cx="614045" cy="614045"/>
          </a:xfrm>
          <a:prstGeom prst="ellipse">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sz="4000">
                <a:latin typeface="Arial" panose="020B0604020202020204" pitchFamily="34" charset="0"/>
                <a:cs typeface="Arial" panose="020B0604020202020204" pitchFamily="34" charset="0"/>
              </a:rPr>
              <a:t>a</a:t>
            </a:r>
          </a:p>
        </p:txBody>
      </p:sp>
      <p:sp>
        <p:nvSpPr>
          <p:cNvPr id="3" name="Text Box 36">
            <a:extLst>
              <a:ext uri="{FF2B5EF4-FFF2-40B4-BE49-F238E27FC236}">
                <a16:creationId xmlns:a16="http://schemas.microsoft.com/office/drawing/2014/main" id="{B9EE6C07-0208-DEE5-D259-FAE91FB7F3B3}"/>
              </a:ext>
            </a:extLst>
          </p:cNvPr>
          <p:cNvSpPr txBox="1"/>
          <p:nvPr/>
        </p:nvSpPr>
        <p:spPr>
          <a:xfrm>
            <a:off x="0" y="2161540"/>
            <a:ext cx="12192000" cy="4772025"/>
          </a:xfrm>
          <a:prstGeom prst="rect">
            <a:avLst/>
          </a:prstGeom>
          <a:solidFill>
            <a:srgbClr val="FFC000"/>
          </a:solidFill>
        </p:spPr>
        <p:txBody>
          <a:bodyPr wrap="square" rtlCol="0">
            <a:noAutofit/>
          </a:bodyPr>
          <a:lstStyle/>
          <a:p>
            <a:pPr algn="ctr">
              <a:lnSpc>
                <a:spcPct val="110000"/>
              </a:lnSpc>
            </a:pPr>
            <a:r>
              <a:rPr lang="en-US" sz="4000">
                <a:solidFill>
                  <a:schemeClr val="tx1"/>
                </a:solidFill>
                <a:latin typeface="Arial" panose="020B0604020202020204" pitchFamily="34" charset="0"/>
                <a:cs typeface="Arial" panose="020B0604020202020204" pitchFamily="34" charset="0"/>
                <a:sym typeface="+mn-ea"/>
              </a:rPr>
              <a:t>      </a:t>
            </a:r>
            <a:endParaRPr lang="en-US" sz="4000">
              <a:solidFill>
                <a:schemeClr val="tx1"/>
              </a:solidFill>
              <a:latin typeface="Arial" panose="020B0604020202020204" pitchFamily="34" charset="0"/>
              <a:cs typeface="Arial" panose="020B0604020202020204" pitchFamily="34" charset="0"/>
            </a:endParaRPr>
          </a:p>
        </p:txBody>
      </p:sp>
      <p:sp>
        <p:nvSpPr>
          <p:cNvPr id="4" name="Text Box 37">
            <a:extLst>
              <a:ext uri="{FF2B5EF4-FFF2-40B4-BE49-F238E27FC236}">
                <a16:creationId xmlns:a16="http://schemas.microsoft.com/office/drawing/2014/main" id="{F3EBFD7E-6C49-5160-43CC-BB40498CEFE3}"/>
              </a:ext>
            </a:extLst>
          </p:cNvPr>
          <p:cNvSpPr txBox="1"/>
          <p:nvPr/>
        </p:nvSpPr>
        <p:spPr>
          <a:xfrm>
            <a:off x="0" y="3220085"/>
            <a:ext cx="12192635" cy="3448050"/>
          </a:xfrm>
          <a:prstGeom prst="rect">
            <a:avLst/>
          </a:prstGeom>
          <a:noFill/>
          <a:ln>
            <a:noFill/>
          </a:ln>
          <a:extLst>
            <a:ext uri="{909E8E84-426E-40DD-AFC4-6F175D3DCCD1}">
              <a14:hiddenFill xmlns:a14="http://schemas.microsoft.com/office/drawing/2010/main">
                <a:solidFill>
                  <a:schemeClr val="bg1">
                    <a:alpha val="48000"/>
                  </a:schemeClr>
                </a:solidFill>
              </a14:hiddenFill>
            </a:ext>
          </a:extLst>
        </p:spPr>
        <p:txBody>
          <a:bodyPr wrap="square" rtlCol="0">
            <a:noAutofit/>
          </a:bodyPr>
          <a:lstStyle/>
          <a:p>
            <a:pPr algn="just">
              <a:lnSpc>
                <a:spcPct val="110000"/>
              </a:lnSpc>
            </a:pPr>
            <a:r>
              <a:rPr lang="en-US" sz="4000">
                <a:latin typeface="Arial" panose="020B0604020202020204" pitchFamily="34" charset="0"/>
                <a:cs typeface="Arial" panose="020B0604020202020204" pitchFamily="34" charset="0"/>
                <a:sym typeface="+mn-ea"/>
              </a:rPr>
              <a:t>   </a:t>
            </a:r>
            <a:r>
              <a:rPr lang="en-US" sz="4000" b="1">
                <a:solidFill>
                  <a:srgbClr val="FF0000"/>
                </a:solidFill>
                <a:latin typeface="Arial" panose="020B0604020202020204" pitchFamily="34" charset="0"/>
                <a:cs typeface="Arial" panose="020B0604020202020204" pitchFamily="34" charset="0"/>
                <a:sym typeface="+mn-ea"/>
              </a:rPr>
              <a:t>Mặt trời cuối thu </a:t>
            </a:r>
            <a:r>
              <a:rPr lang="en-US" sz="4000">
                <a:latin typeface="Arial" panose="020B0604020202020204" pitchFamily="34" charset="0"/>
                <a:cs typeface="Arial" panose="020B0604020202020204" pitchFamily="34" charset="0"/>
                <a:sym typeface="+mn-ea"/>
              </a:rPr>
              <a:t>nhọc nhằn chọc thủng màn sương, từ từ nhô lên nhành cây trên dãy núi đồi lẹt xẹt. </a:t>
            </a:r>
            <a:r>
              <a:rPr lang="en-US" sz="4000" b="1">
                <a:solidFill>
                  <a:srgbClr val="FF0000"/>
                </a:solidFill>
                <a:latin typeface="Arial" panose="020B0604020202020204" pitchFamily="34" charset="0"/>
                <a:cs typeface="Arial" panose="020B0604020202020204" pitchFamily="34" charset="0"/>
                <a:sym typeface="+mn-ea"/>
              </a:rPr>
              <a:t>Bầu trời </a:t>
            </a:r>
            <a:r>
              <a:rPr lang="en-US" sz="4000">
                <a:latin typeface="Arial" panose="020B0604020202020204" pitchFamily="34" charset="0"/>
                <a:cs typeface="Arial" panose="020B0604020202020204" pitchFamily="34" charset="0"/>
                <a:sym typeface="+mn-ea"/>
              </a:rPr>
              <a:t>dần dần tươi sáng. </a:t>
            </a:r>
            <a:r>
              <a:rPr lang="en-US" sz="3800" b="1">
                <a:solidFill>
                  <a:srgbClr val="FF0000"/>
                </a:solidFill>
                <a:latin typeface="Arial" panose="020B0604020202020204" pitchFamily="34" charset="0"/>
                <a:cs typeface="Arial" panose="020B0604020202020204" pitchFamily="34" charset="0"/>
                <a:sym typeface="+mn-ea"/>
              </a:rPr>
              <a:t>Hương vị thôn quê</a:t>
            </a:r>
            <a:r>
              <a:rPr lang="vi-VN" altLang="en-US" sz="4000">
                <a:latin typeface="Arial" panose="020B0604020202020204" pitchFamily="34" charset="0"/>
                <a:cs typeface="Arial" panose="020B0604020202020204" pitchFamily="34" charset="0"/>
                <a:sym typeface="+mn-ea"/>
              </a:rPr>
              <a:t> </a:t>
            </a:r>
            <a:r>
              <a:rPr lang="en-US" sz="4000">
                <a:latin typeface="Arial" panose="020B0604020202020204" pitchFamily="34" charset="0"/>
                <a:cs typeface="Arial" panose="020B0604020202020204" pitchFamily="34" charset="0"/>
                <a:sym typeface="+mn-ea"/>
              </a:rPr>
              <a:t>đầy quyến rũ, ngọt ngào mùi lúa chín.</a:t>
            </a:r>
          </a:p>
          <a:p>
            <a:pPr marL="3657600" lvl="8" indent="457200" algn="just">
              <a:lnSpc>
                <a:spcPct val="110000"/>
              </a:lnSpc>
            </a:pPr>
            <a:r>
              <a:rPr lang="en-US" sz="4000">
                <a:latin typeface="Arial" panose="020B0604020202020204" pitchFamily="34" charset="0"/>
                <a:cs typeface="Arial" panose="020B0604020202020204" pitchFamily="34" charset="0"/>
                <a:sym typeface="+mn-ea"/>
              </a:rPr>
              <a:t>               Theo Ngô Tất Tố                   </a:t>
            </a:r>
            <a:endParaRPr lang="en-US" sz="4000">
              <a:solidFill>
                <a:schemeClr val="tx1"/>
              </a:solidFill>
              <a:latin typeface="Arial" panose="020B0604020202020204" pitchFamily="34" charset="0"/>
              <a:cs typeface="Arial" panose="020B0604020202020204" pitchFamily="34" charset="0"/>
            </a:endParaRPr>
          </a:p>
          <a:p>
            <a:pPr indent="457200" algn="just"/>
            <a:endParaRPr lang="en-US" sz="4000">
              <a:solidFill>
                <a:schemeClr val="tx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7BFE8203-B50F-4BC8-BF39-B2D7FAC218F2}"/>
              </a:ext>
            </a:extLst>
          </p:cNvPr>
          <p:cNvGrpSpPr/>
          <p:nvPr/>
        </p:nvGrpSpPr>
        <p:grpSpPr>
          <a:xfrm>
            <a:off x="904911" y="4495908"/>
            <a:ext cx="2364703" cy="768876"/>
            <a:chOff x="9516366" y="3893148"/>
            <a:chExt cx="2215976" cy="768876"/>
          </a:xfrm>
        </p:grpSpPr>
        <p:sp>
          <p:nvSpPr>
            <p:cNvPr id="6" name="Rectangle 5">
              <a:extLst>
                <a:ext uri="{FF2B5EF4-FFF2-40B4-BE49-F238E27FC236}">
                  <a16:creationId xmlns:a16="http://schemas.microsoft.com/office/drawing/2014/main" id="{82705A42-C49B-07A8-8E59-C55CD92997A4}"/>
                </a:ext>
              </a:extLst>
            </p:cNvPr>
            <p:cNvSpPr/>
            <p:nvPr/>
          </p:nvSpPr>
          <p:spPr>
            <a:xfrm>
              <a:off x="9516366" y="4023995"/>
              <a:ext cx="2215976" cy="638029"/>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1" descr="Images_By_Pinner_On_Topolino__152-removebg-preview">
              <a:extLst>
                <a:ext uri="{FF2B5EF4-FFF2-40B4-BE49-F238E27FC236}">
                  <a16:creationId xmlns:a16="http://schemas.microsoft.com/office/drawing/2014/main" id="{498AEA99-A232-9F80-099D-6871F1E1871B}"/>
                </a:ext>
              </a:extLst>
            </p:cNvPr>
            <p:cNvPicPr>
              <a:picLocks noChangeAspect="1"/>
            </p:cNvPicPr>
            <p:nvPr/>
          </p:nvPicPr>
          <p:blipFill>
            <a:blip r:embed="rId3"/>
            <a:stretch>
              <a:fillRect/>
            </a:stretch>
          </p:blipFill>
          <p:spPr>
            <a:xfrm>
              <a:off x="10445033" y="3893148"/>
              <a:ext cx="507365" cy="703580"/>
            </a:xfrm>
            <a:prstGeom prst="rect">
              <a:avLst/>
            </a:prstGeom>
          </p:spPr>
        </p:pic>
      </p:grpSp>
      <p:grpSp>
        <p:nvGrpSpPr>
          <p:cNvPr id="8" name="Group 7">
            <a:extLst>
              <a:ext uri="{FF2B5EF4-FFF2-40B4-BE49-F238E27FC236}">
                <a16:creationId xmlns:a16="http://schemas.microsoft.com/office/drawing/2014/main" id="{5EB70DB9-63F7-9C14-6736-9F7AFF67088F}"/>
              </a:ext>
            </a:extLst>
          </p:cNvPr>
          <p:cNvGrpSpPr/>
          <p:nvPr/>
        </p:nvGrpSpPr>
        <p:grpSpPr>
          <a:xfrm>
            <a:off x="7566206" y="4592320"/>
            <a:ext cx="4625794" cy="703580"/>
            <a:chOff x="3531875" y="4597400"/>
            <a:chExt cx="4625794" cy="703580"/>
          </a:xfrm>
        </p:grpSpPr>
        <p:sp>
          <p:nvSpPr>
            <p:cNvPr id="10" name="Rectangle 9">
              <a:extLst>
                <a:ext uri="{FF2B5EF4-FFF2-40B4-BE49-F238E27FC236}">
                  <a16:creationId xmlns:a16="http://schemas.microsoft.com/office/drawing/2014/main" id="{1BE9FD27-0E84-A424-43B2-F743161CA3D1}"/>
                </a:ext>
              </a:extLst>
            </p:cNvPr>
            <p:cNvSpPr/>
            <p:nvPr/>
          </p:nvSpPr>
          <p:spPr>
            <a:xfrm>
              <a:off x="3531875" y="4667641"/>
              <a:ext cx="4625794" cy="633339"/>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 descr="Images_By_Pinner_On_Topolino__152-removebg-preview">
              <a:extLst>
                <a:ext uri="{FF2B5EF4-FFF2-40B4-BE49-F238E27FC236}">
                  <a16:creationId xmlns:a16="http://schemas.microsoft.com/office/drawing/2014/main" id="{BC4EDF6F-0CB5-2912-5C07-97385D6D1A3A}"/>
                </a:ext>
              </a:extLst>
            </p:cNvPr>
            <p:cNvPicPr>
              <a:picLocks noChangeAspect="1"/>
            </p:cNvPicPr>
            <p:nvPr/>
          </p:nvPicPr>
          <p:blipFill>
            <a:blip r:embed="rId3"/>
            <a:stretch>
              <a:fillRect/>
            </a:stretch>
          </p:blipFill>
          <p:spPr>
            <a:xfrm>
              <a:off x="5754398" y="4597400"/>
              <a:ext cx="507365" cy="703580"/>
            </a:xfrm>
            <a:prstGeom prst="rect">
              <a:avLst/>
            </a:prstGeom>
          </p:spPr>
        </p:pic>
      </p:grpSp>
      <p:grpSp>
        <p:nvGrpSpPr>
          <p:cNvPr id="12" name="Group 11">
            <a:extLst>
              <a:ext uri="{FF2B5EF4-FFF2-40B4-BE49-F238E27FC236}">
                <a16:creationId xmlns:a16="http://schemas.microsoft.com/office/drawing/2014/main" id="{E42E6087-8590-8E53-FB07-A86075F73CD1}"/>
              </a:ext>
            </a:extLst>
          </p:cNvPr>
          <p:cNvGrpSpPr/>
          <p:nvPr/>
        </p:nvGrpSpPr>
        <p:grpSpPr>
          <a:xfrm>
            <a:off x="432752" y="3207482"/>
            <a:ext cx="4695839" cy="703580"/>
            <a:chOff x="540615" y="3232015"/>
            <a:chExt cx="4695839" cy="703580"/>
          </a:xfrm>
        </p:grpSpPr>
        <p:sp>
          <p:nvSpPr>
            <p:cNvPr id="13" name="Rectangle 12">
              <a:extLst>
                <a:ext uri="{FF2B5EF4-FFF2-40B4-BE49-F238E27FC236}">
                  <a16:creationId xmlns:a16="http://schemas.microsoft.com/office/drawing/2014/main" id="{490B909C-3AE9-F917-CD41-DADEEF04AC34}"/>
                </a:ext>
              </a:extLst>
            </p:cNvPr>
            <p:cNvSpPr/>
            <p:nvPr/>
          </p:nvSpPr>
          <p:spPr>
            <a:xfrm>
              <a:off x="540615" y="3260726"/>
              <a:ext cx="4695839" cy="662940"/>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1" descr="Images_By_Pinner_On_Topolino__152-removebg-preview">
              <a:extLst>
                <a:ext uri="{FF2B5EF4-FFF2-40B4-BE49-F238E27FC236}">
                  <a16:creationId xmlns:a16="http://schemas.microsoft.com/office/drawing/2014/main" id="{43491F71-C943-5430-CD23-F725652A2133}"/>
                </a:ext>
              </a:extLst>
            </p:cNvPr>
            <p:cNvPicPr>
              <a:picLocks noChangeAspect="1"/>
            </p:cNvPicPr>
            <p:nvPr/>
          </p:nvPicPr>
          <p:blipFill>
            <a:blip r:embed="rId3"/>
            <a:stretch>
              <a:fillRect/>
            </a:stretch>
          </p:blipFill>
          <p:spPr>
            <a:xfrm>
              <a:off x="2436495" y="3232015"/>
              <a:ext cx="507365" cy="703580"/>
            </a:xfrm>
            <a:prstGeom prst="rect">
              <a:avLst/>
            </a:prstGeom>
          </p:spPr>
        </p:pic>
      </p:grpSp>
      <p:sp>
        <p:nvSpPr>
          <p:cNvPr id="37" name="Flowchart: Terminator 36"/>
          <p:cNvSpPr/>
          <p:nvPr/>
        </p:nvSpPr>
        <p:spPr>
          <a:xfrm>
            <a:off x="378460" y="1487805"/>
            <a:ext cx="11585575" cy="1289050"/>
          </a:xfrm>
          <a:prstGeom prst="flowChartTerminator">
            <a:avLst/>
          </a:prstGeom>
          <a:solidFill>
            <a:srgbClr val="FFECB4"/>
          </a:solidFill>
          <a:ln w="38100">
            <a:solidFill>
              <a:schemeClr val="accent2">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8" name="Text Box 37"/>
          <p:cNvSpPr txBox="1"/>
          <p:nvPr/>
        </p:nvSpPr>
        <p:spPr>
          <a:xfrm>
            <a:off x="378460" y="1677670"/>
            <a:ext cx="2565400" cy="706755"/>
          </a:xfrm>
          <a:prstGeom prst="rect">
            <a:avLst/>
          </a:prstGeom>
          <a:noFill/>
        </p:spPr>
        <p:txBody>
          <a:bodyPr wrap="square" rtlCol="0">
            <a:spAutoFit/>
          </a:bodyPr>
          <a:lstStyle/>
          <a:p>
            <a:pPr indent="457200" algn="l"/>
            <a:r>
              <a:rPr lang="en-US" sz="4000">
                <a:latin typeface="Arial" panose="020B0604020202020204" pitchFamily="34" charset="0"/>
                <a:cs typeface="Arial" panose="020B0604020202020204" pitchFamily="34" charset="0"/>
                <a:sym typeface="+mn-ea"/>
              </a:rPr>
              <a:t>bầu trời</a:t>
            </a:r>
          </a:p>
        </p:txBody>
      </p:sp>
      <p:sp>
        <p:nvSpPr>
          <p:cNvPr id="39" name="Text Box 38"/>
          <p:cNvSpPr txBox="1"/>
          <p:nvPr/>
        </p:nvSpPr>
        <p:spPr>
          <a:xfrm>
            <a:off x="2762250" y="1675130"/>
            <a:ext cx="4648835" cy="706755"/>
          </a:xfrm>
          <a:prstGeom prst="rect">
            <a:avLst/>
          </a:prstGeom>
          <a:noFill/>
        </p:spPr>
        <p:txBody>
          <a:bodyPr wrap="square" rtlCol="0">
            <a:spAutoFit/>
          </a:bodyPr>
          <a:lstStyle/>
          <a:p>
            <a:pPr indent="457200" algn="l"/>
            <a:r>
              <a:rPr lang="en-US" sz="4000">
                <a:latin typeface="Arial" panose="020B0604020202020204" pitchFamily="34" charset="0"/>
                <a:cs typeface="Arial" panose="020B0604020202020204" pitchFamily="34" charset="0"/>
                <a:sym typeface="+mn-ea"/>
              </a:rPr>
              <a:t>mặt trời cuối thu</a:t>
            </a:r>
          </a:p>
        </p:txBody>
      </p:sp>
      <p:sp>
        <p:nvSpPr>
          <p:cNvPr id="40" name="Text Box 39"/>
          <p:cNvSpPr txBox="1"/>
          <p:nvPr/>
        </p:nvSpPr>
        <p:spPr>
          <a:xfrm>
            <a:off x="6905625" y="1675130"/>
            <a:ext cx="5137785" cy="706755"/>
          </a:xfrm>
          <a:prstGeom prst="rect">
            <a:avLst/>
          </a:prstGeom>
          <a:noFill/>
        </p:spPr>
        <p:txBody>
          <a:bodyPr wrap="square" rtlCol="0">
            <a:spAutoFit/>
          </a:bodyPr>
          <a:lstStyle/>
          <a:p>
            <a:pPr indent="457200" algn="l"/>
            <a:r>
              <a:rPr lang="en-US" sz="4000">
                <a:latin typeface="Arial" panose="020B0604020202020204" pitchFamily="34" charset="0"/>
                <a:cs typeface="Arial" panose="020B0604020202020204" pitchFamily="34" charset="0"/>
                <a:sym typeface="+mn-ea"/>
              </a:rPr>
              <a:t>hương vị thôn quê</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224948 0.233056 " pathEditMode="relative" rAng="0" ptsTypes="">
                                      <p:cBhvr>
                                        <p:cTn id="6" dur="2000" fill="hold"/>
                                        <p:tgtEl>
                                          <p:spTgt spid="39"/>
                                        </p:tgtEl>
                                        <p:attrNameLst>
                                          <p:attrName>ppt_x</p:attrName>
                                          <p:attrName>ppt_y</p:attrName>
                                        </p:attrNameLst>
                                      </p:cBhvr>
                                      <p:rCtr x="-11600" y="12000"/>
                                    </p:animMotion>
                                  </p:childTnLst>
                                </p:cTn>
                              </p:par>
                              <p:par>
                                <p:cTn id="7" presetID="3" presetClass="emph" presetSubtype="2" fill="hold" grpId="1" nodeType="withEffect">
                                  <p:stCondLst>
                                    <p:cond delay="0"/>
                                  </p:stCondLst>
                                  <p:childTnLst>
                                    <p:animClr clrSpc="rgb" dir="cw">
                                      <p:cBhvr override="childStyle">
                                        <p:cTn id="8" dur="2000" fill="hold"/>
                                        <p:tgtEl>
                                          <p:spTgt spid="39"/>
                                        </p:tgtEl>
                                        <p:attrNameLst>
                                          <p:attrName>style.color</p:attrName>
                                        </p:attrNameLst>
                                      </p:cBhvr>
                                      <p:to>
                                        <a:srgbClr val="FD2121"/>
                                      </p:to>
                                    </p:animClr>
                                  </p:childTnLst>
                                </p:cTn>
                              </p:par>
                            </p:childTnLst>
                          </p:cTn>
                        </p:par>
                        <p:par>
                          <p:cTn id="9" fill="hold">
                            <p:stCondLst>
                              <p:cond delay="2000"/>
                            </p:stCondLst>
                            <p:childTnLst>
                              <p:par>
                                <p:cTn id="10" presetID="14" presetClass="exit" presetSubtype="10" fill="hold" grpId="2" nodeType="afterEffect">
                                  <p:stCondLst>
                                    <p:cond delay="0"/>
                                  </p:stCondLst>
                                  <p:childTnLst>
                                    <p:animEffect transition="out" filter="randombar(horizontal)">
                                      <p:cBhvr>
                                        <p:cTn id="11" dur="500"/>
                                        <p:tgtEl>
                                          <p:spTgt spid="39"/>
                                        </p:tgtEl>
                                      </p:cBhvr>
                                    </p:animEffect>
                                    <p:set>
                                      <p:cBhvr>
                                        <p:cTn id="12" dur="1" fill="hold">
                                          <p:stCondLst>
                                            <p:cond delay="499"/>
                                          </p:stCondLst>
                                        </p:cTn>
                                        <p:tgtEl>
                                          <p:spTgt spid="39"/>
                                        </p:tgtEl>
                                        <p:attrNameLst>
                                          <p:attrName>style.visibility</p:attrName>
                                        </p:attrNameLst>
                                      </p:cBhvr>
                                      <p:to>
                                        <p:strVal val="hidden"/>
                                      </p:to>
                                    </p:set>
                                  </p:childTnLst>
                                </p:cTn>
                              </p:par>
                              <p:par>
                                <p:cTn id="13" presetID="14" presetClass="exit" presetSubtype="10" fill="hold" nodeType="withEffect">
                                  <p:stCondLst>
                                    <p:cond delay="0"/>
                                  </p:stCondLst>
                                  <p:childTnLst>
                                    <p:animEffect transition="out" filter="randombar(horizontal)">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9"/>
                  </p:tgtEl>
                </p:cond>
              </p:nextCondLst>
            </p:seq>
            <p:seq concurrent="1" nextAc="seek">
              <p:cTn id="16" restart="whenNotActive" fill="hold" evtFilter="cancelBubble" nodeType="interactiveSeq">
                <p:stCondLst>
                  <p:cond evt="onClick" delay="0">
                    <p:tgtEl>
                      <p:spTgt spid="38"/>
                    </p:tgtEl>
                  </p:cond>
                </p:stCondLst>
                <p:endSync evt="end" delay="0">
                  <p:rtn val="all"/>
                </p:endSync>
                <p:childTnLst>
                  <p:par>
                    <p:cTn id="17" fill="hold">
                      <p:stCondLst>
                        <p:cond delay="0"/>
                      </p:stCondLst>
                      <p:childTnLst>
                        <p:par>
                          <p:cTn id="18" fill="hold">
                            <p:stCondLst>
                              <p:cond delay="0"/>
                            </p:stCondLst>
                            <p:childTnLst>
                              <p:par>
                                <p:cTn id="19" presetID="0" presetClass="path" presetSubtype="0" accel="50000" decel="50000" fill="hold" grpId="0" nodeType="clickEffect">
                                  <p:stCondLst>
                                    <p:cond delay="0"/>
                                  </p:stCondLst>
                                  <p:childTnLst>
                                    <p:animMotion origin="layout" path="M 2.08333E-6 -4.81481E-6 L 0.022 0.42269 " pathEditMode="relative" rAng="0" ptsTypes="AA">
                                      <p:cBhvr>
                                        <p:cTn id="20" dur="2000" fill="hold"/>
                                        <p:tgtEl>
                                          <p:spTgt spid="38"/>
                                        </p:tgtEl>
                                        <p:attrNameLst>
                                          <p:attrName>ppt_x</p:attrName>
                                          <p:attrName>ppt_y</p:attrName>
                                        </p:attrNameLst>
                                      </p:cBhvr>
                                      <p:rCtr x="1094" y="21134"/>
                                    </p:animMotion>
                                  </p:childTnLst>
                                </p:cTn>
                              </p:par>
                              <p:par>
                                <p:cTn id="21" presetID="3" presetClass="emph" presetSubtype="2" fill="hold" grpId="1" nodeType="withEffect">
                                  <p:stCondLst>
                                    <p:cond delay="0"/>
                                  </p:stCondLst>
                                  <p:childTnLst>
                                    <p:animClr clrSpc="rgb" dir="cw">
                                      <p:cBhvr override="childStyle">
                                        <p:cTn id="22" dur="2000" fill="hold"/>
                                        <p:tgtEl>
                                          <p:spTgt spid="38"/>
                                        </p:tgtEl>
                                        <p:attrNameLst>
                                          <p:attrName>style.color</p:attrName>
                                        </p:attrNameLst>
                                      </p:cBhvr>
                                      <p:to>
                                        <a:srgbClr val="FD2121"/>
                                      </p:to>
                                    </p:animClr>
                                  </p:childTnLst>
                                </p:cTn>
                              </p:par>
                            </p:childTnLst>
                          </p:cTn>
                        </p:par>
                        <p:par>
                          <p:cTn id="23" fill="hold">
                            <p:stCondLst>
                              <p:cond delay="2000"/>
                            </p:stCondLst>
                            <p:childTnLst>
                              <p:par>
                                <p:cTn id="24" presetID="14" presetClass="exit" presetSubtype="10" fill="hold" nodeType="afterEffect">
                                  <p:stCondLst>
                                    <p:cond delay="0"/>
                                  </p:stCondLst>
                                  <p:childTnLst>
                                    <p:animEffect transition="out" filter="randombar(horizontal)">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par>
                                <p:cTn id="27" presetID="14" presetClass="exit" presetSubtype="10" fill="hold" grpId="2" nodeType="withEffect">
                                  <p:stCondLst>
                                    <p:cond delay="0"/>
                                  </p:stCondLst>
                                  <p:childTnLst>
                                    <p:animEffect transition="out" filter="randombar(horizontal)">
                                      <p:cBhvr>
                                        <p:cTn id="28" dur="500"/>
                                        <p:tgtEl>
                                          <p:spTgt spid="38"/>
                                        </p:tgtEl>
                                      </p:cBhvr>
                                    </p:animEffect>
                                    <p:set>
                                      <p:cBhvr>
                                        <p:cTn id="2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0" restart="whenNotActive" fill="hold" evtFilter="cancelBubble" nodeType="interactiveSeq">
                <p:stCondLst>
                  <p:cond evt="onClick" delay="0">
                    <p:tgtEl>
                      <p:spTgt spid="40"/>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grpId="0" nodeType="clickEffect">
                                  <p:stCondLst>
                                    <p:cond delay="0"/>
                                  </p:stCondLst>
                                  <p:childTnLst>
                                    <p:animMotion origin="layout" path="M -3.33333E-6 -1.85185E-6 L 0.0319 0.42037 " pathEditMode="relative" rAng="0" ptsTypes="AA">
                                      <p:cBhvr>
                                        <p:cTn id="34" dur="2000" fill="hold"/>
                                        <p:tgtEl>
                                          <p:spTgt spid="40"/>
                                        </p:tgtEl>
                                        <p:attrNameLst>
                                          <p:attrName>ppt_x</p:attrName>
                                          <p:attrName>ppt_y</p:attrName>
                                        </p:attrNameLst>
                                      </p:cBhvr>
                                      <p:rCtr x="1589" y="21019"/>
                                    </p:animMotion>
                                  </p:childTnLst>
                                </p:cTn>
                              </p:par>
                              <p:par>
                                <p:cTn id="35" presetID="3" presetClass="emph" presetSubtype="2" fill="hold" grpId="1" nodeType="withEffect">
                                  <p:stCondLst>
                                    <p:cond delay="0"/>
                                  </p:stCondLst>
                                  <p:childTnLst>
                                    <p:animClr clrSpc="rgb" dir="cw">
                                      <p:cBhvr override="childStyle">
                                        <p:cTn id="36" dur="2000" fill="hold"/>
                                        <p:tgtEl>
                                          <p:spTgt spid="40"/>
                                        </p:tgtEl>
                                        <p:attrNameLst>
                                          <p:attrName>style.color</p:attrName>
                                        </p:attrNameLst>
                                      </p:cBhvr>
                                      <p:to>
                                        <a:srgbClr val="FD2121"/>
                                      </p:to>
                                    </p:animClr>
                                  </p:childTnLst>
                                </p:cTn>
                              </p:par>
                            </p:childTnLst>
                          </p:cTn>
                        </p:par>
                        <p:par>
                          <p:cTn id="37" fill="hold">
                            <p:stCondLst>
                              <p:cond delay="2000"/>
                            </p:stCondLst>
                            <p:childTnLst>
                              <p:par>
                                <p:cTn id="38" presetID="14" presetClass="exit" presetSubtype="10" fill="hold" nodeType="afterEffect">
                                  <p:stCondLst>
                                    <p:cond delay="0"/>
                                  </p:stCondLst>
                                  <p:childTnLst>
                                    <p:animEffect transition="out" filter="randombar(horizontal)">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par>
                                <p:cTn id="41" presetID="14" presetClass="exit" presetSubtype="10" fill="hold" grpId="2" nodeType="withEffect">
                                  <p:stCondLst>
                                    <p:cond delay="0"/>
                                  </p:stCondLst>
                                  <p:childTnLst>
                                    <p:animEffect transition="out" filter="randombar(horizontal)">
                                      <p:cBhvr>
                                        <p:cTn id="42" dur="500"/>
                                        <p:tgtEl>
                                          <p:spTgt spid="40"/>
                                        </p:tgtEl>
                                      </p:cBhvr>
                                    </p:animEffect>
                                    <p:set>
                                      <p:cBhvr>
                                        <p:cTn id="4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45" grpId="1" animBg="1"/>
      <p:bldP spid="3" grpId="1" animBg="1"/>
      <p:bldP spid="4" grpId="1"/>
      <p:bldP spid="37" grpId="1" animBg="1"/>
      <p:bldP spid="38" grpId="0"/>
      <p:bldP spid="38" grpId="1"/>
      <p:bldP spid="38" grpId="2"/>
      <p:bldP spid="39" grpId="0"/>
      <p:bldP spid="39" grpId="1"/>
      <p:bldP spid="39" grpId="2"/>
      <p:bldP spid="40" grpId="0"/>
      <p:bldP spid="40" grpId="1"/>
      <p:bldP spid="40"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282575" y="152400"/>
            <a:ext cx="11560175" cy="1085215"/>
          </a:xfrm>
          <a:prstGeom prst="roundRect">
            <a:avLst/>
          </a:prstGeom>
          <a:solidFill>
            <a:schemeClr val="bg1"/>
          </a:solidFill>
          <a:ln w="12700">
            <a:solidFill>
              <a:schemeClr val="accent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60000"/>
              </a:lnSpc>
            </a:pPr>
            <a:r>
              <a:rPr lang="en-US" sz="4000" b="1">
                <a:solidFill>
                  <a:schemeClr val="tx1"/>
                </a:solidFill>
                <a:latin typeface="Arial" panose="020B0604020202020204" pitchFamily="34" charset="0"/>
                <a:cs typeface="Arial" panose="020B0604020202020204" pitchFamily="34" charset="0"/>
                <a:sym typeface="+mn-ea"/>
              </a:rPr>
              <a:t>     </a:t>
            </a:r>
          </a:p>
          <a:p>
            <a:pPr algn="ctr">
              <a:lnSpc>
                <a:spcPct val="60000"/>
              </a:lnSpc>
            </a:pPr>
            <a:endParaRPr lang="en-US" sz="4000" b="1">
              <a:solidFill>
                <a:schemeClr val="tx1"/>
              </a:solidFill>
              <a:latin typeface="Arial" panose="020B0604020202020204" pitchFamily="34" charset="0"/>
              <a:cs typeface="Arial" panose="020B0604020202020204" pitchFamily="34" charset="0"/>
              <a:sym typeface="+mn-ea"/>
            </a:endParaRPr>
          </a:p>
          <a:p>
            <a:pPr indent="457200" algn="just">
              <a:lnSpc>
                <a:spcPct val="80000"/>
              </a:lnSpc>
            </a:pPr>
            <a:r>
              <a:rPr lang="en-US" sz="4000" b="1">
                <a:solidFill>
                  <a:schemeClr val="tx1"/>
                </a:solidFill>
                <a:latin typeface="Arial" panose="020B0604020202020204" pitchFamily="34" charset="0"/>
                <a:cs typeface="Arial" panose="020B0604020202020204" pitchFamily="34" charset="0"/>
                <a:sym typeface="+mn-ea"/>
              </a:rPr>
              <a:t>2. Thay      trong các đoạn văn sau bằng một chủ ngữ phù hợp trong khung:</a:t>
            </a:r>
          </a:p>
          <a:p>
            <a:pPr indent="457200" algn="just">
              <a:lnSpc>
                <a:spcPct val="80000"/>
              </a:lnSpc>
            </a:pPr>
            <a:endParaRPr lang="en-US" sz="4000" b="1" i="1">
              <a:solidFill>
                <a:schemeClr val="tx1"/>
              </a:solidFill>
              <a:latin typeface="Arial" panose="020B0604020202020204" pitchFamily="34" charset="0"/>
              <a:cs typeface="Arial" panose="020B0604020202020204" pitchFamily="34" charset="0"/>
              <a:sym typeface="+mn-ea"/>
            </a:endParaRPr>
          </a:p>
        </p:txBody>
      </p:sp>
      <p:pic>
        <p:nvPicPr>
          <p:cNvPr id="2" name="Content Placeholder 1" descr="Images_By_Pinner_On_Topolino__152-removebg-preview"/>
          <p:cNvPicPr>
            <a:picLocks noGrp="1" noChangeAspect="1"/>
          </p:cNvPicPr>
          <p:nvPr>
            <p:ph sz="half" idx="2"/>
          </p:nvPr>
        </p:nvPicPr>
        <p:blipFill>
          <a:blip r:embed="rId2"/>
          <a:stretch>
            <a:fillRect/>
          </a:stretch>
        </p:blipFill>
        <p:spPr>
          <a:xfrm>
            <a:off x="2762250" y="28575"/>
            <a:ext cx="507365" cy="703580"/>
          </a:xfrm>
          <a:prstGeom prst="rect">
            <a:avLst/>
          </a:prstGeom>
        </p:spPr>
      </p:pic>
      <p:sp>
        <p:nvSpPr>
          <p:cNvPr id="28" name="Text Box 27"/>
          <p:cNvSpPr txBox="1"/>
          <p:nvPr/>
        </p:nvSpPr>
        <p:spPr>
          <a:xfrm>
            <a:off x="0" y="2224405"/>
            <a:ext cx="12192000" cy="4709160"/>
          </a:xfrm>
          <a:prstGeom prst="rect">
            <a:avLst/>
          </a:prstGeom>
          <a:solidFill>
            <a:srgbClr val="FFC000"/>
          </a:solidFill>
        </p:spPr>
        <p:txBody>
          <a:bodyPr wrap="square" rtlCol="0">
            <a:noAutofit/>
          </a:bodyPr>
          <a:lstStyle/>
          <a:p>
            <a:pPr algn="ctr">
              <a:lnSpc>
                <a:spcPct val="110000"/>
              </a:lnSpc>
            </a:pPr>
            <a:r>
              <a:rPr lang="en-US" sz="4000">
                <a:solidFill>
                  <a:schemeClr val="tx1"/>
                </a:solidFill>
                <a:latin typeface="Arial" panose="020B0604020202020204" pitchFamily="34" charset="0"/>
                <a:cs typeface="Arial" panose="020B0604020202020204" pitchFamily="34" charset="0"/>
                <a:sym typeface="+mn-ea"/>
              </a:rPr>
              <a:t>      </a:t>
            </a:r>
            <a:endParaRPr lang="en-US" sz="4000">
              <a:solidFill>
                <a:schemeClr val="tx1"/>
              </a:solidFill>
              <a:latin typeface="Arial" panose="020B0604020202020204" pitchFamily="34" charset="0"/>
              <a:cs typeface="Arial" panose="020B0604020202020204" pitchFamily="34" charset="0"/>
            </a:endParaRPr>
          </a:p>
        </p:txBody>
      </p:sp>
      <p:sp>
        <p:nvSpPr>
          <p:cNvPr id="29" name="Flowchart: Terminator 28"/>
          <p:cNvSpPr/>
          <p:nvPr/>
        </p:nvSpPr>
        <p:spPr>
          <a:xfrm>
            <a:off x="635" y="1487805"/>
            <a:ext cx="12103100" cy="1315085"/>
          </a:xfrm>
          <a:prstGeom prst="flowChartTerminator">
            <a:avLst/>
          </a:prstGeom>
          <a:solidFill>
            <a:srgbClr val="FFECB4"/>
          </a:solidFill>
          <a:ln w="38100">
            <a:solidFill>
              <a:schemeClr val="accent2">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0" name="Text Box 29"/>
          <p:cNvSpPr txBox="1"/>
          <p:nvPr/>
        </p:nvSpPr>
        <p:spPr>
          <a:xfrm>
            <a:off x="-434340" y="1677670"/>
            <a:ext cx="4330700" cy="706755"/>
          </a:xfrm>
          <a:prstGeom prst="rect">
            <a:avLst/>
          </a:prstGeom>
          <a:noFill/>
        </p:spPr>
        <p:txBody>
          <a:bodyPr wrap="square" rtlCol="0">
            <a:spAutoFit/>
          </a:bodyPr>
          <a:lstStyle/>
          <a:p>
            <a:pPr indent="457200" algn="l"/>
            <a:r>
              <a:rPr lang="en-US" sz="4000">
                <a:latin typeface="Arial" panose="020B0604020202020204" pitchFamily="34" charset="0"/>
                <a:cs typeface="Arial" panose="020B0604020202020204" pitchFamily="34" charset="0"/>
                <a:sym typeface="+mn-ea"/>
              </a:rPr>
              <a:t>hương hoa dẻ</a:t>
            </a:r>
          </a:p>
        </p:txBody>
      </p:sp>
      <p:sp>
        <p:nvSpPr>
          <p:cNvPr id="31" name="Text Box 30"/>
          <p:cNvSpPr txBox="1"/>
          <p:nvPr/>
        </p:nvSpPr>
        <p:spPr>
          <a:xfrm>
            <a:off x="3181350" y="1675130"/>
            <a:ext cx="2807335" cy="706755"/>
          </a:xfrm>
          <a:prstGeom prst="rect">
            <a:avLst/>
          </a:prstGeom>
          <a:noFill/>
        </p:spPr>
        <p:txBody>
          <a:bodyPr wrap="square" rtlCol="0">
            <a:spAutoFit/>
          </a:bodyPr>
          <a:lstStyle/>
          <a:p>
            <a:pPr indent="457200" algn="l"/>
            <a:r>
              <a:rPr lang="en-US" sz="4000">
                <a:latin typeface="Arial" panose="020B0604020202020204" pitchFamily="34" charset="0"/>
                <a:cs typeface="Arial" panose="020B0604020202020204" pitchFamily="34" charset="0"/>
                <a:sym typeface="+mn-ea"/>
              </a:rPr>
              <a:t>cánh hoa</a:t>
            </a:r>
          </a:p>
        </p:txBody>
      </p:sp>
      <p:sp>
        <p:nvSpPr>
          <p:cNvPr id="32" name="Text Box 31"/>
          <p:cNvSpPr txBox="1"/>
          <p:nvPr/>
        </p:nvSpPr>
        <p:spPr>
          <a:xfrm>
            <a:off x="5940425" y="1675130"/>
            <a:ext cx="2390140" cy="706755"/>
          </a:xfrm>
          <a:prstGeom prst="rect">
            <a:avLst/>
          </a:prstGeom>
          <a:noFill/>
        </p:spPr>
        <p:txBody>
          <a:bodyPr wrap="square" rtlCol="0">
            <a:spAutoFit/>
          </a:bodyPr>
          <a:lstStyle/>
          <a:p>
            <a:pPr indent="457200" algn="l"/>
            <a:r>
              <a:rPr lang="en-US" sz="4000">
                <a:latin typeface="Arial" panose="020B0604020202020204" pitchFamily="34" charset="0"/>
                <a:cs typeface="Arial" panose="020B0604020202020204" pitchFamily="34" charset="0"/>
                <a:sym typeface="+mn-ea"/>
              </a:rPr>
              <a:t>hoa dẻ</a:t>
            </a:r>
          </a:p>
        </p:txBody>
      </p:sp>
      <p:sp>
        <p:nvSpPr>
          <p:cNvPr id="33" name="Text Box 32"/>
          <p:cNvSpPr txBox="1"/>
          <p:nvPr/>
        </p:nvSpPr>
        <p:spPr>
          <a:xfrm>
            <a:off x="0" y="3220085"/>
            <a:ext cx="12192635" cy="3448050"/>
          </a:xfrm>
          <a:prstGeom prst="rect">
            <a:avLst/>
          </a:prstGeom>
          <a:noFill/>
          <a:ln>
            <a:noFill/>
          </a:ln>
          <a:extLst>
            <a:ext uri="{909E8E84-426E-40DD-AFC4-6F175D3DCCD1}">
              <a14:hiddenFill xmlns:a14="http://schemas.microsoft.com/office/drawing/2010/main">
                <a:solidFill>
                  <a:schemeClr val="bg1">
                    <a:alpha val="48000"/>
                  </a:schemeClr>
                </a:solidFill>
              </a14:hiddenFill>
            </a:ext>
          </a:extLst>
        </p:spPr>
        <p:txBody>
          <a:bodyPr wrap="square" rtlCol="0">
            <a:noAutofit/>
          </a:bodyPr>
          <a:lstStyle/>
          <a:p>
            <a:pPr algn="just">
              <a:lnSpc>
                <a:spcPct val="110000"/>
              </a:lnSpc>
            </a:pPr>
            <a:r>
              <a:rPr lang="en-US" sz="4000">
                <a:solidFill>
                  <a:schemeClr val="tx1"/>
                </a:solidFill>
                <a:latin typeface="Arial" panose="020B0604020202020204" pitchFamily="34" charset="0"/>
                <a:cs typeface="Arial" panose="020B0604020202020204" pitchFamily="34" charset="0"/>
                <a:sym typeface="+mn-ea"/>
              </a:rPr>
              <a:t>   </a:t>
            </a:r>
            <a:r>
              <a:rPr lang="en-US" sz="4000">
                <a:latin typeface="Arial" panose="020B0604020202020204" pitchFamily="34" charset="0"/>
                <a:cs typeface="Arial" panose="020B0604020202020204" pitchFamily="34" charset="0"/>
                <a:sym typeface="+mn-ea"/>
              </a:rPr>
              <a:t>             </a:t>
            </a:r>
            <a:r>
              <a:rPr lang="vi-VN" altLang="en-US" sz="4000">
                <a:latin typeface="Arial" panose="020B0604020202020204" pitchFamily="34" charset="0"/>
                <a:cs typeface="Arial" panose="020B0604020202020204" pitchFamily="34" charset="0"/>
                <a:sym typeface="+mn-ea"/>
              </a:rPr>
              <a:t>     </a:t>
            </a:r>
            <a:r>
              <a:rPr lang="en-US" altLang="en-US" sz="4000">
                <a:latin typeface="Arial" panose="020B0604020202020204" pitchFamily="34" charset="0"/>
                <a:cs typeface="Arial" panose="020B0604020202020204" pitchFamily="34" charset="0"/>
                <a:sym typeface="+mn-ea"/>
              </a:rPr>
              <a:t>       </a:t>
            </a:r>
            <a:r>
              <a:rPr sz="4000">
                <a:latin typeface="Arial" panose="020B0604020202020204" pitchFamily="34" charset="0"/>
                <a:cs typeface="Arial" panose="020B0604020202020204" pitchFamily="34" charset="0"/>
                <a:sym typeface="+mn-ea"/>
              </a:rPr>
              <a:t>vàng ruộm, cái sắc vàng rất tươi, rất trong trẻo. </a:t>
            </a:r>
            <a:r>
              <a:rPr lang="vi-VN" sz="4000">
                <a:latin typeface="Arial" panose="020B0604020202020204" pitchFamily="34" charset="0"/>
                <a:cs typeface="Arial" panose="020B0604020202020204" pitchFamily="34" charset="0"/>
                <a:sym typeface="+mn-ea"/>
              </a:rPr>
              <a:t>               </a:t>
            </a:r>
            <a:r>
              <a:rPr lang="en-US" sz="4000">
                <a:latin typeface="Arial" panose="020B0604020202020204" pitchFamily="34" charset="0"/>
                <a:cs typeface="Arial" panose="020B0604020202020204" pitchFamily="34" charset="0"/>
                <a:sym typeface="+mn-ea"/>
              </a:rPr>
              <a:t>   </a:t>
            </a:r>
            <a:r>
              <a:rPr sz="4000">
                <a:latin typeface="Arial" panose="020B0604020202020204" pitchFamily="34" charset="0"/>
                <a:cs typeface="Arial" panose="020B0604020202020204" pitchFamily="34" charset="0"/>
                <a:sym typeface="+mn-ea"/>
              </a:rPr>
              <a:t>nom giống như những chiếc đèn lồng xinh xinh.</a:t>
            </a:r>
            <a:r>
              <a:rPr lang="vi-VN" sz="4000">
                <a:latin typeface="Arial" panose="020B0604020202020204" pitchFamily="34" charset="0"/>
                <a:cs typeface="Arial" panose="020B0604020202020204" pitchFamily="34" charset="0"/>
                <a:sym typeface="+mn-ea"/>
              </a:rPr>
              <a:t>                </a:t>
            </a:r>
            <a:r>
              <a:rPr sz="4000">
                <a:latin typeface="Arial" panose="020B0604020202020204" pitchFamily="34" charset="0"/>
                <a:cs typeface="Arial" panose="020B0604020202020204" pitchFamily="34" charset="0"/>
                <a:sym typeface="+mn-ea"/>
              </a:rPr>
              <a:t> </a:t>
            </a:r>
            <a:r>
              <a:rPr lang="en-US" sz="4000">
                <a:latin typeface="Arial" panose="020B0604020202020204" pitchFamily="34" charset="0"/>
                <a:cs typeface="Arial" panose="020B0604020202020204" pitchFamily="34" charset="0"/>
                <a:sym typeface="+mn-ea"/>
              </a:rPr>
              <a:t>   </a:t>
            </a:r>
            <a:r>
              <a:rPr sz="4000">
                <a:latin typeface="Arial" panose="020B0604020202020204" pitchFamily="34" charset="0"/>
                <a:cs typeface="Arial" panose="020B0604020202020204" pitchFamily="34" charset="0"/>
                <a:sym typeface="+mn-ea"/>
              </a:rPr>
              <a:t>buông dài mềm mại. </a:t>
            </a:r>
            <a:r>
              <a:rPr lang="vi-VN" sz="4000">
                <a:latin typeface="Arial" panose="020B0604020202020204" pitchFamily="34" charset="0"/>
                <a:cs typeface="Arial" panose="020B0604020202020204" pitchFamily="34" charset="0"/>
                <a:sym typeface="+mn-ea"/>
              </a:rPr>
              <a:t>                     </a:t>
            </a:r>
            <a:r>
              <a:rPr lang="en-US" altLang="vi-VN" sz="4000">
                <a:latin typeface="Arial" panose="020B0604020202020204" pitchFamily="34" charset="0"/>
                <a:cs typeface="Arial" panose="020B0604020202020204" pitchFamily="34" charset="0"/>
                <a:sym typeface="+mn-ea"/>
              </a:rPr>
              <a:t>  </a:t>
            </a:r>
            <a:r>
              <a:rPr sz="4000">
                <a:latin typeface="Arial" panose="020B0604020202020204" pitchFamily="34" charset="0"/>
                <a:cs typeface="Arial" panose="020B0604020202020204" pitchFamily="34" charset="0"/>
                <a:sym typeface="+mn-ea"/>
              </a:rPr>
              <a:t>ngan ngát, mát dịu.</a:t>
            </a:r>
          </a:p>
          <a:p>
            <a:pPr algn="just">
              <a:lnSpc>
                <a:spcPct val="110000"/>
              </a:lnSpc>
            </a:pPr>
            <a:r>
              <a:rPr lang="vi-VN" sz="4000">
                <a:latin typeface="Arial" panose="020B0604020202020204" pitchFamily="34" charset="0"/>
                <a:cs typeface="Arial" panose="020B0604020202020204" pitchFamily="34" charset="0"/>
                <a:sym typeface="+mn-ea"/>
              </a:rPr>
              <a:t>                                                   </a:t>
            </a:r>
            <a:r>
              <a:rPr sz="4000">
                <a:latin typeface="Arial" panose="020B0604020202020204" pitchFamily="34" charset="0"/>
                <a:cs typeface="Arial" panose="020B0604020202020204" pitchFamily="34" charset="0"/>
                <a:sym typeface="+mn-ea"/>
              </a:rPr>
              <a:t>Theo Văn Linh</a:t>
            </a:r>
            <a:r>
              <a:rPr lang="en-US" sz="4000">
                <a:latin typeface="Arial" panose="020B0604020202020204" pitchFamily="34" charset="0"/>
                <a:cs typeface="Arial" panose="020B0604020202020204" pitchFamily="34" charset="0"/>
                <a:sym typeface="+mn-ea"/>
              </a:rPr>
              <a:t>              </a:t>
            </a:r>
            <a:endParaRPr lang="en-US" sz="4000">
              <a:solidFill>
                <a:schemeClr val="tx1"/>
              </a:solidFill>
              <a:latin typeface="Arial" panose="020B0604020202020204" pitchFamily="34" charset="0"/>
              <a:cs typeface="Arial" panose="020B0604020202020204" pitchFamily="34" charset="0"/>
            </a:endParaRPr>
          </a:p>
          <a:p>
            <a:pPr indent="457200" algn="just"/>
            <a:endParaRPr lang="en-US" sz="4000">
              <a:solidFill>
                <a:schemeClr val="tx1"/>
              </a:solidFill>
              <a:latin typeface="Arial" panose="020B0604020202020204" pitchFamily="34" charset="0"/>
              <a:cs typeface="Arial" panose="020B0604020202020204" pitchFamily="34" charset="0"/>
            </a:endParaRPr>
          </a:p>
        </p:txBody>
      </p:sp>
      <p:sp>
        <p:nvSpPr>
          <p:cNvPr id="37" name="Oval 36"/>
          <p:cNvSpPr/>
          <p:nvPr/>
        </p:nvSpPr>
        <p:spPr>
          <a:xfrm>
            <a:off x="125730" y="1200150"/>
            <a:ext cx="614045" cy="614045"/>
          </a:xfrm>
          <a:prstGeom prst="ellipse">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sz="4000">
                <a:latin typeface="Arial" panose="020B0604020202020204" pitchFamily="34" charset="0"/>
                <a:cs typeface="Arial" panose="020B0604020202020204" pitchFamily="34" charset="0"/>
              </a:rPr>
              <a:t>b</a:t>
            </a:r>
          </a:p>
        </p:txBody>
      </p:sp>
      <p:sp>
        <p:nvSpPr>
          <p:cNvPr id="38" name="Text Box 37"/>
          <p:cNvSpPr txBox="1"/>
          <p:nvPr/>
        </p:nvSpPr>
        <p:spPr>
          <a:xfrm>
            <a:off x="8039735" y="1649730"/>
            <a:ext cx="4163695" cy="706755"/>
          </a:xfrm>
          <a:prstGeom prst="rect">
            <a:avLst/>
          </a:prstGeom>
          <a:noFill/>
        </p:spPr>
        <p:txBody>
          <a:bodyPr wrap="square" rtlCol="0">
            <a:spAutoFit/>
          </a:bodyPr>
          <a:lstStyle/>
          <a:p>
            <a:pPr indent="457200" algn="l"/>
            <a:r>
              <a:rPr lang="vi-VN" altLang="en-US" sz="4000">
                <a:latin typeface="Arial" panose="020B0604020202020204" pitchFamily="34" charset="0"/>
                <a:cs typeface="Arial" panose="020B0604020202020204" pitchFamily="34" charset="0"/>
                <a:sym typeface="+mn-ea"/>
              </a:rPr>
              <a:t>từng chùm hoa</a:t>
            </a:r>
          </a:p>
        </p:txBody>
      </p:sp>
      <p:grpSp>
        <p:nvGrpSpPr>
          <p:cNvPr id="3" name="Group 2">
            <a:extLst>
              <a:ext uri="{FF2B5EF4-FFF2-40B4-BE49-F238E27FC236}">
                <a16:creationId xmlns:a16="http://schemas.microsoft.com/office/drawing/2014/main" id="{1C1E092F-BEBA-8151-4835-BAB066E22AD5}"/>
              </a:ext>
            </a:extLst>
          </p:cNvPr>
          <p:cNvGrpSpPr/>
          <p:nvPr/>
        </p:nvGrpSpPr>
        <p:grpSpPr>
          <a:xfrm>
            <a:off x="858889" y="3199130"/>
            <a:ext cx="3037471" cy="703580"/>
            <a:chOff x="540615" y="3220085"/>
            <a:chExt cx="3037471" cy="703580"/>
          </a:xfrm>
        </p:grpSpPr>
        <p:sp>
          <p:nvSpPr>
            <p:cNvPr id="4" name="Rectangle 3">
              <a:extLst>
                <a:ext uri="{FF2B5EF4-FFF2-40B4-BE49-F238E27FC236}">
                  <a16:creationId xmlns:a16="http://schemas.microsoft.com/office/drawing/2014/main" id="{8277B923-6880-7092-4861-B95223D4B9CB}"/>
                </a:ext>
              </a:extLst>
            </p:cNvPr>
            <p:cNvSpPr/>
            <p:nvPr/>
          </p:nvSpPr>
          <p:spPr>
            <a:xfrm>
              <a:off x="540615" y="3325812"/>
              <a:ext cx="3037471" cy="597853"/>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1" descr="Images_By_Pinner_On_Topolino__152-removebg-preview">
              <a:extLst>
                <a:ext uri="{FF2B5EF4-FFF2-40B4-BE49-F238E27FC236}">
                  <a16:creationId xmlns:a16="http://schemas.microsoft.com/office/drawing/2014/main" id="{7459B2F9-E607-B2F1-85DE-65CB3655F9DF}"/>
                </a:ext>
              </a:extLst>
            </p:cNvPr>
            <p:cNvPicPr>
              <a:picLocks noChangeAspect="1"/>
            </p:cNvPicPr>
            <p:nvPr/>
          </p:nvPicPr>
          <p:blipFill>
            <a:blip r:embed="rId2"/>
            <a:stretch>
              <a:fillRect/>
            </a:stretch>
          </p:blipFill>
          <p:spPr>
            <a:xfrm>
              <a:off x="1850005" y="3220085"/>
              <a:ext cx="507365" cy="703580"/>
            </a:xfrm>
            <a:prstGeom prst="rect">
              <a:avLst/>
            </a:prstGeom>
          </p:spPr>
        </p:pic>
      </p:grpSp>
      <p:grpSp>
        <p:nvGrpSpPr>
          <p:cNvPr id="6" name="Group 5">
            <a:extLst>
              <a:ext uri="{FF2B5EF4-FFF2-40B4-BE49-F238E27FC236}">
                <a16:creationId xmlns:a16="http://schemas.microsoft.com/office/drawing/2014/main" id="{31C241F8-30A5-F9DE-40D9-042D5246B651}"/>
              </a:ext>
            </a:extLst>
          </p:cNvPr>
          <p:cNvGrpSpPr/>
          <p:nvPr/>
        </p:nvGrpSpPr>
        <p:grpSpPr>
          <a:xfrm>
            <a:off x="3687014" y="3833812"/>
            <a:ext cx="3037471" cy="703580"/>
            <a:chOff x="540615" y="3220085"/>
            <a:chExt cx="3037471" cy="703580"/>
          </a:xfrm>
        </p:grpSpPr>
        <p:sp>
          <p:nvSpPr>
            <p:cNvPr id="7" name="Rectangle 6">
              <a:extLst>
                <a:ext uri="{FF2B5EF4-FFF2-40B4-BE49-F238E27FC236}">
                  <a16:creationId xmlns:a16="http://schemas.microsoft.com/office/drawing/2014/main" id="{68A9EFEE-93C1-781E-ADCC-33DA57169411}"/>
                </a:ext>
              </a:extLst>
            </p:cNvPr>
            <p:cNvSpPr/>
            <p:nvPr/>
          </p:nvSpPr>
          <p:spPr>
            <a:xfrm>
              <a:off x="540615" y="3325812"/>
              <a:ext cx="3037471" cy="597853"/>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1" descr="Images_By_Pinner_On_Topolino__152-removebg-preview">
              <a:extLst>
                <a:ext uri="{FF2B5EF4-FFF2-40B4-BE49-F238E27FC236}">
                  <a16:creationId xmlns:a16="http://schemas.microsoft.com/office/drawing/2014/main" id="{10075119-6F1F-BC72-0790-ACAB9AF29F95}"/>
                </a:ext>
              </a:extLst>
            </p:cNvPr>
            <p:cNvPicPr>
              <a:picLocks noChangeAspect="1"/>
            </p:cNvPicPr>
            <p:nvPr/>
          </p:nvPicPr>
          <p:blipFill>
            <a:blip r:embed="rId2"/>
            <a:stretch>
              <a:fillRect/>
            </a:stretch>
          </p:blipFill>
          <p:spPr>
            <a:xfrm>
              <a:off x="1850005" y="3220085"/>
              <a:ext cx="507365" cy="703580"/>
            </a:xfrm>
            <a:prstGeom prst="rect">
              <a:avLst/>
            </a:prstGeom>
          </p:spPr>
        </p:pic>
      </p:grpSp>
      <p:grpSp>
        <p:nvGrpSpPr>
          <p:cNvPr id="10" name="Group 9">
            <a:extLst>
              <a:ext uri="{FF2B5EF4-FFF2-40B4-BE49-F238E27FC236}">
                <a16:creationId xmlns:a16="http://schemas.microsoft.com/office/drawing/2014/main" id="{E0C5E8A2-A60B-AE6C-707E-4518EE71E1A4}"/>
              </a:ext>
            </a:extLst>
          </p:cNvPr>
          <p:cNvGrpSpPr/>
          <p:nvPr/>
        </p:nvGrpSpPr>
        <p:grpSpPr>
          <a:xfrm>
            <a:off x="5794111" y="4539090"/>
            <a:ext cx="2713786" cy="703580"/>
            <a:chOff x="540616" y="3220085"/>
            <a:chExt cx="2713786" cy="703580"/>
          </a:xfrm>
        </p:grpSpPr>
        <p:sp>
          <p:nvSpPr>
            <p:cNvPr id="11" name="Rectangle 10">
              <a:extLst>
                <a:ext uri="{FF2B5EF4-FFF2-40B4-BE49-F238E27FC236}">
                  <a16:creationId xmlns:a16="http://schemas.microsoft.com/office/drawing/2014/main" id="{0F9BF637-12AE-8CDC-9DF5-079C3470288C}"/>
                </a:ext>
              </a:extLst>
            </p:cNvPr>
            <p:cNvSpPr/>
            <p:nvPr/>
          </p:nvSpPr>
          <p:spPr>
            <a:xfrm>
              <a:off x="540616" y="3325812"/>
              <a:ext cx="2713786" cy="563453"/>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 descr="Images_By_Pinner_On_Topolino__152-removebg-preview">
              <a:extLst>
                <a:ext uri="{FF2B5EF4-FFF2-40B4-BE49-F238E27FC236}">
                  <a16:creationId xmlns:a16="http://schemas.microsoft.com/office/drawing/2014/main" id="{124F1273-7428-6ED2-A713-213CFEB6AC8A}"/>
                </a:ext>
              </a:extLst>
            </p:cNvPr>
            <p:cNvPicPr>
              <a:picLocks noChangeAspect="1"/>
            </p:cNvPicPr>
            <p:nvPr/>
          </p:nvPicPr>
          <p:blipFill>
            <a:blip r:embed="rId2"/>
            <a:stretch>
              <a:fillRect/>
            </a:stretch>
          </p:blipFill>
          <p:spPr>
            <a:xfrm>
              <a:off x="1651647" y="3220085"/>
              <a:ext cx="507365" cy="703580"/>
            </a:xfrm>
            <a:prstGeom prst="rect">
              <a:avLst/>
            </a:prstGeom>
          </p:spPr>
        </p:pic>
      </p:grpSp>
      <p:grpSp>
        <p:nvGrpSpPr>
          <p:cNvPr id="13" name="Group 12">
            <a:extLst>
              <a:ext uri="{FF2B5EF4-FFF2-40B4-BE49-F238E27FC236}">
                <a16:creationId xmlns:a16="http://schemas.microsoft.com/office/drawing/2014/main" id="{BB8432D1-1770-E4F8-B4F3-ACA4ACC78F08}"/>
              </a:ext>
            </a:extLst>
          </p:cNvPr>
          <p:cNvGrpSpPr/>
          <p:nvPr/>
        </p:nvGrpSpPr>
        <p:grpSpPr>
          <a:xfrm>
            <a:off x="1213349" y="5250973"/>
            <a:ext cx="3037470" cy="703580"/>
            <a:chOff x="540616" y="3220085"/>
            <a:chExt cx="3037470" cy="703580"/>
          </a:xfrm>
        </p:grpSpPr>
        <p:sp>
          <p:nvSpPr>
            <p:cNvPr id="14" name="Rectangle 13">
              <a:extLst>
                <a:ext uri="{FF2B5EF4-FFF2-40B4-BE49-F238E27FC236}">
                  <a16:creationId xmlns:a16="http://schemas.microsoft.com/office/drawing/2014/main" id="{CC2047CF-79AB-795A-094B-CBDF0BE52A7D}"/>
                </a:ext>
              </a:extLst>
            </p:cNvPr>
            <p:cNvSpPr/>
            <p:nvPr/>
          </p:nvSpPr>
          <p:spPr>
            <a:xfrm>
              <a:off x="540616" y="3325812"/>
              <a:ext cx="3037470" cy="597853"/>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1" descr="Images_By_Pinner_On_Topolino__152-removebg-preview">
              <a:extLst>
                <a:ext uri="{FF2B5EF4-FFF2-40B4-BE49-F238E27FC236}">
                  <a16:creationId xmlns:a16="http://schemas.microsoft.com/office/drawing/2014/main" id="{E7D6550F-FABE-1DE0-A096-3F2EE4ECA67F}"/>
                </a:ext>
              </a:extLst>
            </p:cNvPr>
            <p:cNvPicPr>
              <a:picLocks noChangeAspect="1"/>
            </p:cNvPicPr>
            <p:nvPr/>
          </p:nvPicPr>
          <p:blipFill>
            <a:blip r:embed="rId2"/>
            <a:stretch>
              <a:fillRect/>
            </a:stretch>
          </p:blipFill>
          <p:spPr>
            <a:xfrm>
              <a:off x="1651647" y="3220085"/>
              <a:ext cx="507365" cy="70358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left)">
                                      <p:cBhvr>
                                        <p:cTn id="28" dur="500"/>
                                        <p:tgtEl>
                                          <p:spTgt spid="38"/>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8" grpId="1" animBg="1"/>
      <p:bldP spid="29" grpId="0" bldLvl="0" animBg="1"/>
      <p:bldP spid="29" grpId="1" animBg="1"/>
      <p:bldP spid="30" grpId="0"/>
      <p:bldP spid="30" grpId="1"/>
      <p:bldP spid="31" grpId="0"/>
      <p:bldP spid="31" grpId="1"/>
      <p:bldP spid="32" grpId="0"/>
      <p:bldP spid="32" grpId="1"/>
      <p:bldP spid="33" grpId="0"/>
      <p:bldP spid="33" grpId="1"/>
      <p:bldP spid="37" grpId="0" bldLvl="0" animBg="1"/>
      <p:bldP spid="37" grpId="1" animBg="1"/>
      <p:bldP spid="38" grpId="0"/>
      <p:bldP spid="3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282575" y="152400"/>
            <a:ext cx="11560175" cy="1085215"/>
          </a:xfrm>
          <a:prstGeom prst="roundRect">
            <a:avLst/>
          </a:prstGeom>
          <a:solidFill>
            <a:schemeClr val="bg1"/>
          </a:solidFill>
          <a:ln w="12700">
            <a:solidFill>
              <a:schemeClr val="accent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60000"/>
              </a:lnSpc>
            </a:pPr>
            <a:r>
              <a:rPr lang="en-US" sz="4000" b="1">
                <a:solidFill>
                  <a:schemeClr val="tx1"/>
                </a:solidFill>
                <a:latin typeface="Arial" panose="020B0604020202020204" pitchFamily="34" charset="0"/>
                <a:cs typeface="Arial" panose="020B0604020202020204" pitchFamily="34" charset="0"/>
                <a:sym typeface="+mn-ea"/>
              </a:rPr>
              <a:t>     </a:t>
            </a:r>
          </a:p>
          <a:p>
            <a:pPr algn="ctr">
              <a:lnSpc>
                <a:spcPct val="60000"/>
              </a:lnSpc>
            </a:pPr>
            <a:endParaRPr lang="en-US" sz="4000" b="1">
              <a:solidFill>
                <a:schemeClr val="tx1"/>
              </a:solidFill>
              <a:latin typeface="Arial" panose="020B0604020202020204" pitchFamily="34" charset="0"/>
              <a:cs typeface="Arial" panose="020B0604020202020204" pitchFamily="34" charset="0"/>
              <a:sym typeface="+mn-ea"/>
            </a:endParaRPr>
          </a:p>
          <a:p>
            <a:pPr indent="457200" algn="just">
              <a:lnSpc>
                <a:spcPct val="80000"/>
              </a:lnSpc>
            </a:pPr>
            <a:r>
              <a:rPr lang="en-US" sz="4000" b="1">
                <a:solidFill>
                  <a:schemeClr val="tx1"/>
                </a:solidFill>
                <a:latin typeface="Arial" panose="020B0604020202020204" pitchFamily="34" charset="0"/>
                <a:cs typeface="Arial" panose="020B0604020202020204" pitchFamily="34" charset="0"/>
                <a:sym typeface="+mn-ea"/>
              </a:rPr>
              <a:t>2. Thay      trong các đoạn văn sau bằng một chủ ngữ phù hợp trong khung:</a:t>
            </a:r>
          </a:p>
          <a:p>
            <a:pPr indent="457200" algn="just">
              <a:lnSpc>
                <a:spcPct val="80000"/>
              </a:lnSpc>
            </a:pPr>
            <a:endParaRPr lang="en-US" sz="4000" b="1" i="1">
              <a:solidFill>
                <a:schemeClr val="tx1"/>
              </a:solidFill>
              <a:latin typeface="Arial" panose="020B0604020202020204" pitchFamily="34" charset="0"/>
              <a:cs typeface="Arial" panose="020B0604020202020204" pitchFamily="34" charset="0"/>
              <a:sym typeface="+mn-ea"/>
            </a:endParaRPr>
          </a:p>
        </p:txBody>
      </p:sp>
      <p:pic>
        <p:nvPicPr>
          <p:cNvPr id="2" name="Content Placeholder 1" descr="Images_By_Pinner_On_Topolino__152-removebg-preview"/>
          <p:cNvPicPr>
            <a:picLocks noGrp="1" noChangeAspect="1"/>
          </p:cNvPicPr>
          <p:nvPr>
            <p:ph sz="half" idx="2"/>
          </p:nvPr>
        </p:nvPicPr>
        <p:blipFill>
          <a:blip r:embed="rId3"/>
          <a:stretch>
            <a:fillRect/>
          </a:stretch>
        </p:blipFill>
        <p:spPr>
          <a:xfrm>
            <a:off x="2762250" y="28575"/>
            <a:ext cx="507365" cy="703580"/>
          </a:xfrm>
          <a:prstGeom prst="rect">
            <a:avLst/>
          </a:prstGeom>
        </p:spPr>
      </p:pic>
      <p:sp>
        <p:nvSpPr>
          <p:cNvPr id="7" name="Text Box 6"/>
          <p:cNvSpPr txBox="1"/>
          <p:nvPr/>
        </p:nvSpPr>
        <p:spPr>
          <a:xfrm>
            <a:off x="0" y="1970405"/>
            <a:ext cx="12192000" cy="4963160"/>
          </a:xfrm>
          <a:prstGeom prst="rect">
            <a:avLst/>
          </a:prstGeom>
          <a:solidFill>
            <a:srgbClr val="FFC000"/>
          </a:solidFill>
        </p:spPr>
        <p:txBody>
          <a:bodyPr wrap="square" rtlCol="0">
            <a:noAutofit/>
          </a:bodyPr>
          <a:lstStyle/>
          <a:p>
            <a:pPr algn="ctr">
              <a:lnSpc>
                <a:spcPct val="110000"/>
              </a:lnSpc>
            </a:pPr>
            <a:r>
              <a:rPr lang="en-US" sz="4000">
                <a:solidFill>
                  <a:schemeClr val="tx1"/>
                </a:solidFill>
                <a:latin typeface="Arial" panose="020B0604020202020204" pitchFamily="34" charset="0"/>
                <a:cs typeface="Arial" panose="020B0604020202020204" pitchFamily="34" charset="0"/>
                <a:sym typeface="+mn-ea"/>
              </a:rPr>
              <a:t>      </a:t>
            </a:r>
            <a:endParaRPr lang="en-US" sz="4000">
              <a:solidFill>
                <a:schemeClr val="tx1"/>
              </a:solidFill>
              <a:latin typeface="Arial" panose="020B0604020202020204" pitchFamily="34" charset="0"/>
              <a:cs typeface="Arial" panose="020B0604020202020204" pitchFamily="34" charset="0"/>
            </a:endParaRPr>
          </a:p>
        </p:txBody>
      </p:sp>
      <p:sp>
        <p:nvSpPr>
          <p:cNvPr id="13" name="Flowchart: Terminator 12"/>
          <p:cNvSpPr/>
          <p:nvPr/>
        </p:nvSpPr>
        <p:spPr>
          <a:xfrm>
            <a:off x="635" y="1487805"/>
            <a:ext cx="12103100" cy="1324610"/>
          </a:xfrm>
          <a:prstGeom prst="flowChartTerminator">
            <a:avLst/>
          </a:prstGeom>
          <a:solidFill>
            <a:srgbClr val="FFECB4"/>
          </a:solidFill>
          <a:ln w="38100">
            <a:solidFill>
              <a:schemeClr val="accent2">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5" name="Oval 24"/>
          <p:cNvSpPr/>
          <p:nvPr/>
        </p:nvSpPr>
        <p:spPr>
          <a:xfrm>
            <a:off x="125730" y="1200150"/>
            <a:ext cx="614045" cy="614045"/>
          </a:xfrm>
          <a:prstGeom prst="ellipse">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sz="4000">
                <a:latin typeface="Arial" panose="020B0604020202020204" pitchFamily="34" charset="0"/>
                <a:cs typeface="Arial" panose="020B0604020202020204" pitchFamily="34" charset="0"/>
              </a:rPr>
              <a:t>b</a:t>
            </a:r>
          </a:p>
        </p:txBody>
      </p:sp>
      <p:sp>
        <p:nvSpPr>
          <p:cNvPr id="3" name="Text Box 32">
            <a:extLst>
              <a:ext uri="{FF2B5EF4-FFF2-40B4-BE49-F238E27FC236}">
                <a16:creationId xmlns:a16="http://schemas.microsoft.com/office/drawing/2014/main" id="{F98E31E7-9B2B-91E0-FEC1-FDA7EE237024}"/>
              </a:ext>
            </a:extLst>
          </p:cNvPr>
          <p:cNvSpPr txBox="1"/>
          <p:nvPr/>
        </p:nvSpPr>
        <p:spPr>
          <a:xfrm>
            <a:off x="0" y="3220085"/>
            <a:ext cx="12192635" cy="3448050"/>
          </a:xfrm>
          <a:prstGeom prst="rect">
            <a:avLst/>
          </a:prstGeom>
          <a:noFill/>
          <a:ln>
            <a:noFill/>
          </a:ln>
          <a:extLst>
            <a:ext uri="{909E8E84-426E-40DD-AFC4-6F175D3DCCD1}">
              <a14:hiddenFill xmlns:a14="http://schemas.microsoft.com/office/drawing/2010/main">
                <a:solidFill>
                  <a:schemeClr val="bg1">
                    <a:alpha val="48000"/>
                  </a:schemeClr>
                </a:solidFill>
              </a14:hiddenFill>
            </a:ext>
          </a:extLst>
        </p:spPr>
        <p:txBody>
          <a:bodyPr wrap="square" rtlCol="0">
            <a:noAutofit/>
          </a:bodyPr>
          <a:lstStyle/>
          <a:p>
            <a:pPr algn="just">
              <a:lnSpc>
                <a:spcPct val="110000"/>
              </a:lnSpc>
            </a:pPr>
            <a:r>
              <a:rPr lang="en-US" altLang="en-US" sz="4000">
                <a:latin typeface="Arial" panose="020B0604020202020204" pitchFamily="34" charset="0"/>
                <a:cs typeface="Arial" panose="020B0604020202020204" pitchFamily="34" charset="0"/>
                <a:sym typeface="+mn-ea"/>
              </a:rPr>
              <a:t>	</a:t>
            </a:r>
            <a:r>
              <a:rPr lang="en-US" altLang="en-US" sz="4000" b="1">
                <a:solidFill>
                  <a:srgbClr val="FF0000"/>
                </a:solidFill>
                <a:latin typeface="Arial" panose="020B0604020202020204" pitchFamily="34" charset="0"/>
                <a:cs typeface="Arial" panose="020B0604020202020204" pitchFamily="34" charset="0"/>
                <a:sym typeface="+mn-ea"/>
              </a:rPr>
              <a:t>Hoa dẻ </a:t>
            </a:r>
            <a:r>
              <a:rPr sz="4000">
                <a:latin typeface="Arial" panose="020B0604020202020204" pitchFamily="34" charset="0"/>
                <a:cs typeface="Arial" panose="020B0604020202020204" pitchFamily="34" charset="0"/>
                <a:sym typeface="+mn-ea"/>
              </a:rPr>
              <a:t>vàng ruộm, cái sắc vàng rất tươi, rất trong trẻo. </a:t>
            </a:r>
            <a:r>
              <a:rPr lang="en-US" sz="4000" b="1">
                <a:solidFill>
                  <a:srgbClr val="FF0000"/>
                </a:solidFill>
                <a:latin typeface="Arial" panose="020B0604020202020204" pitchFamily="34" charset="0"/>
                <a:cs typeface="Arial" panose="020B0604020202020204" pitchFamily="34" charset="0"/>
                <a:sym typeface="+mn-ea"/>
              </a:rPr>
              <a:t>Từng chùm hoa </a:t>
            </a:r>
            <a:r>
              <a:rPr sz="4000">
                <a:latin typeface="Arial" panose="020B0604020202020204" pitchFamily="34" charset="0"/>
                <a:cs typeface="Arial" panose="020B0604020202020204" pitchFamily="34" charset="0"/>
                <a:sym typeface="+mn-ea"/>
              </a:rPr>
              <a:t>nom giống như những chiếc đèn lồng xinh xinh.</a:t>
            </a:r>
            <a:r>
              <a:rPr lang="vi-VN" sz="4000">
                <a:latin typeface="Arial" panose="020B0604020202020204" pitchFamily="34" charset="0"/>
                <a:cs typeface="Arial" panose="020B0604020202020204" pitchFamily="34" charset="0"/>
                <a:sym typeface="+mn-ea"/>
              </a:rPr>
              <a:t> </a:t>
            </a:r>
            <a:r>
              <a:rPr lang="en-US" sz="4000" b="1">
                <a:solidFill>
                  <a:srgbClr val="FF0000"/>
                </a:solidFill>
                <a:latin typeface="Arial" panose="020B0604020202020204" pitchFamily="34" charset="0"/>
                <a:cs typeface="Arial" panose="020B0604020202020204" pitchFamily="34" charset="0"/>
                <a:sym typeface="+mn-ea"/>
              </a:rPr>
              <a:t>Cánh hoa </a:t>
            </a:r>
            <a:r>
              <a:rPr sz="4000">
                <a:latin typeface="Arial" panose="020B0604020202020204" pitchFamily="34" charset="0"/>
                <a:cs typeface="Arial" panose="020B0604020202020204" pitchFamily="34" charset="0"/>
                <a:sym typeface="+mn-ea"/>
              </a:rPr>
              <a:t>buông dài mềm mại. </a:t>
            </a:r>
            <a:r>
              <a:rPr lang="en-US" sz="4000" b="1">
                <a:solidFill>
                  <a:srgbClr val="FF0000"/>
                </a:solidFill>
                <a:latin typeface="Arial" panose="020B0604020202020204" pitchFamily="34" charset="0"/>
                <a:cs typeface="Arial" panose="020B0604020202020204" pitchFamily="34" charset="0"/>
                <a:sym typeface="+mn-ea"/>
              </a:rPr>
              <a:t>Hương hoa dẻ</a:t>
            </a:r>
            <a:r>
              <a:rPr lang="en-US" altLang="vi-VN" sz="4000" b="1">
                <a:solidFill>
                  <a:srgbClr val="FF0000"/>
                </a:solidFill>
                <a:latin typeface="Arial" panose="020B0604020202020204" pitchFamily="34" charset="0"/>
                <a:cs typeface="Arial" panose="020B0604020202020204" pitchFamily="34" charset="0"/>
                <a:sym typeface="+mn-ea"/>
              </a:rPr>
              <a:t> </a:t>
            </a:r>
            <a:r>
              <a:rPr sz="4000">
                <a:latin typeface="Arial" panose="020B0604020202020204" pitchFamily="34" charset="0"/>
                <a:cs typeface="Arial" panose="020B0604020202020204" pitchFamily="34" charset="0"/>
                <a:sym typeface="+mn-ea"/>
              </a:rPr>
              <a:t>ngan ngát, mát dịu.</a:t>
            </a:r>
          </a:p>
          <a:p>
            <a:pPr algn="just">
              <a:lnSpc>
                <a:spcPct val="110000"/>
              </a:lnSpc>
            </a:pPr>
            <a:r>
              <a:rPr lang="vi-VN" sz="4000">
                <a:latin typeface="Arial" panose="020B0604020202020204" pitchFamily="34" charset="0"/>
                <a:cs typeface="Arial" panose="020B0604020202020204" pitchFamily="34" charset="0"/>
                <a:sym typeface="+mn-ea"/>
              </a:rPr>
              <a:t>                                                   </a:t>
            </a:r>
            <a:r>
              <a:rPr sz="4000">
                <a:latin typeface="Arial" panose="020B0604020202020204" pitchFamily="34" charset="0"/>
                <a:cs typeface="Arial" panose="020B0604020202020204" pitchFamily="34" charset="0"/>
                <a:sym typeface="+mn-ea"/>
              </a:rPr>
              <a:t>Theo Văn Linh</a:t>
            </a:r>
            <a:r>
              <a:rPr lang="en-US" sz="4000">
                <a:latin typeface="Arial" panose="020B0604020202020204" pitchFamily="34" charset="0"/>
                <a:cs typeface="Arial" panose="020B0604020202020204" pitchFamily="34" charset="0"/>
                <a:sym typeface="+mn-ea"/>
              </a:rPr>
              <a:t>              </a:t>
            </a:r>
            <a:endParaRPr lang="en-US" sz="4000">
              <a:solidFill>
                <a:schemeClr val="tx1"/>
              </a:solidFill>
              <a:latin typeface="Arial" panose="020B0604020202020204" pitchFamily="34" charset="0"/>
              <a:cs typeface="Arial" panose="020B0604020202020204" pitchFamily="34" charset="0"/>
            </a:endParaRPr>
          </a:p>
          <a:p>
            <a:pPr indent="457200" algn="just"/>
            <a:endParaRPr lang="en-US" sz="4000">
              <a:solidFill>
                <a:schemeClr val="tx1"/>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CD359682-FDEB-7AC1-25AD-E3FC87573DFD}"/>
              </a:ext>
            </a:extLst>
          </p:cNvPr>
          <p:cNvGrpSpPr/>
          <p:nvPr/>
        </p:nvGrpSpPr>
        <p:grpSpPr>
          <a:xfrm>
            <a:off x="516835" y="3196422"/>
            <a:ext cx="2544632" cy="703580"/>
            <a:chOff x="1033454" y="3220085"/>
            <a:chExt cx="2544632" cy="703580"/>
          </a:xfrm>
        </p:grpSpPr>
        <p:sp>
          <p:nvSpPr>
            <p:cNvPr id="12" name="Rectangle 11">
              <a:extLst>
                <a:ext uri="{FF2B5EF4-FFF2-40B4-BE49-F238E27FC236}">
                  <a16:creationId xmlns:a16="http://schemas.microsoft.com/office/drawing/2014/main" id="{C05C62B2-16C9-4E5C-05E1-88F4081C73C5}"/>
                </a:ext>
              </a:extLst>
            </p:cNvPr>
            <p:cNvSpPr/>
            <p:nvPr/>
          </p:nvSpPr>
          <p:spPr>
            <a:xfrm>
              <a:off x="1033454" y="3325812"/>
              <a:ext cx="2544632" cy="561191"/>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1" descr="Images_By_Pinner_On_Topolino__152-removebg-preview">
              <a:extLst>
                <a:ext uri="{FF2B5EF4-FFF2-40B4-BE49-F238E27FC236}">
                  <a16:creationId xmlns:a16="http://schemas.microsoft.com/office/drawing/2014/main" id="{9D314058-2FE7-B801-3296-A9FAA6D8E589}"/>
                </a:ext>
              </a:extLst>
            </p:cNvPr>
            <p:cNvPicPr>
              <a:picLocks noChangeAspect="1"/>
            </p:cNvPicPr>
            <p:nvPr/>
          </p:nvPicPr>
          <p:blipFill>
            <a:blip r:embed="rId3"/>
            <a:stretch>
              <a:fillRect/>
            </a:stretch>
          </p:blipFill>
          <p:spPr>
            <a:xfrm>
              <a:off x="2103687" y="3220085"/>
              <a:ext cx="507365" cy="703580"/>
            </a:xfrm>
            <a:prstGeom prst="rect">
              <a:avLst/>
            </a:prstGeom>
          </p:spPr>
        </p:pic>
      </p:grpSp>
      <p:grpSp>
        <p:nvGrpSpPr>
          <p:cNvPr id="15" name="Group 14">
            <a:extLst>
              <a:ext uri="{FF2B5EF4-FFF2-40B4-BE49-F238E27FC236}">
                <a16:creationId xmlns:a16="http://schemas.microsoft.com/office/drawing/2014/main" id="{AD5D53FC-E787-7873-2AE8-C3DC63CD0DFD}"/>
              </a:ext>
            </a:extLst>
          </p:cNvPr>
          <p:cNvGrpSpPr/>
          <p:nvPr/>
        </p:nvGrpSpPr>
        <p:grpSpPr>
          <a:xfrm>
            <a:off x="2612964" y="3821528"/>
            <a:ext cx="4105888" cy="724759"/>
            <a:chOff x="540615" y="3222569"/>
            <a:chExt cx="4105888" cy="724759"/>
          </a:xfrm>
        </p:grpSpPr>
        <p:sp>
          <p:nvSpPr>
            <p:cNvPr id="21" name="Rectangle 20">
              <a:extLst>
                <a:ext uri="{FF2B5EF4-FFF2-40B4-BE49-F238E27FC236}">
                  <a16:creationId xmlns:a16="http://schemas.microsoft.com/office/drawing/2014/main" id="{C31D6A11-0510-B7D6-EAB6-D117D0BD6C35}"/>
                </a:ext>
              </a:extLst>
            </p:cNvPr>
            <p:cNvSpPr/>
            <p:nvPr/>
          </p:nvSpPr>
          <p:spPr>
            <a:xfrm>
              <a:off x="540615" y="3325812"/>
              <a:ext cx="4105888" cy="621516"/>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Content Placeholder 1" descr="Images_By_Pinner_On_Topolino__152-removebg-preview">
              <a:extLst>
                <a:ext uri="{FF2B5EF4-FFF2-40B4-BE49-F238E27FC236}">
                  <a16:creationId xmlns:a16="http://schemas.microsoft.com/office/drawing/2014/main" id="{EB6BBC54-6B3E-602E-CF02-06D0D6C97863}"/>
                </a:ext>
              </a:extLst>
            </p:cNvPr>
            <p:cNvPicPr>
              <a:picLocks noChangeAspect="1"/>
            </p:cNvPicPr>
            <p:nvPr/>
          </p:nvPicPr>
          <p:blipFill>
            <a:blip r:embed="rId3"/>
            <a:stretch>
              <a:fillRect/>
            </a:stretch>
          </p:blipFill>
          <p:spPr>
            <a:xfrm>
              <a:off x="2381365" y="3222569"/>
              <a:ext cx="507365" cy="703580"/>
            </a:xfrm>
            <a:prstGeom prst="rect">
              <a:avLst/>
            </a:prstGeom>
          </p:spPr>
        </p:pic>
      </p:grpSp>
      <p:grpSp>
        <p:nvGrpSpPr>
          <p:cNvPr id="24" name="Group 23">
            <a:extLst>
              <a:ext uri="{FF2B5EF4-FFF2-40B4-BE49-F238E27FC236}">
                <a16:creationId xmlns:a16="http://schemas.microsoft.com/office/drawing/2014/main" id="{37C39DA4-D7C6-BFFE-A085-AF951C28882C}"/>
              </a:ext>
            </a:extLst>
          </p:cNvPr>
          <p:cNvGrpSpPr/>
          <p:nvPr/>
        </p:nvGrpSpPr>
        <p:grpSpPr>
          <a:xfrm>
            <a:off x="5798480" y="4546287"/>
            <a:ext cx="2713786" cy="703580"/>
            <a:chOff x="540616" y="3220085"/>
            <a:chExt cx="2713786" cy="703580"/>
          </a:xfrm>
        </p:grpSpPr>
        <p:sp>
          <p:nvSpPr>
            <p:cNvPr id="26" name="Rectangle 25">
              <a:extLst>
                <a:ext uri="{FF2B5EF4-FFF2-40B4-BE49-F238E27FC236}">
                  <a16:creationId xmlns:a16="http://schemas.microsoft.com/office/drawing/2014/main" id="{68FB08A5-4285-2D01-75A7-22AC94386EB6}"/>
                </a:ext>
              </a:extLst>
            </p:cNvPr>
            <p:cNvSpPr/>
            <p:nvPr/>
          </p:nvSpPr>
          <p:spPr>
            <a:xfrm>
              <a:off x="540616" y="3325812"/>
              <a:ext cx="2713786" cy="563453"/>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Content Placeholder 1" descr="Images_By_Pinner_On_Topolino__152-removebg-preview">
              <a:extLst>
                <a:ext uri="{FF2B5EF4-FFF2-40B4-BE49-F238E27FC236}">
                  <a16:creationId xmlns:a16="http://schemas.microsoft.com/office/drawing/2014/main" id="{171F48EC-51B2-D341-551C-3822B0C13E29}"/>
                </a:ext>
              </a:extLst>
            </p:cNvPr>
            <p:cNvPicPr>
              <a:picLocks noChangeAspect="1"/>
            </p:cNvPicPr>
            <p:nvPr/>
          </p:nvPicPr>
          <p:blipFill>
            <a:blip r:embed="rId3"/>
            <a:stretch>
              <a:fillRect/>
            </a:stretch>
          </p:blipFill>
          <p:spPr>
            <a:xfrm>
              <a:off x="1651647" y="3220085"/>
              <a:ext cx="507365" cy="703580"/>
            </a:xfrm>
            <a:prstGeom prst="rect">
              <a:avLst/>
            </a:prstGeom>
          </p:spPr>
        </p:pic>
      </p:grpSp>
      <p:grpSp>
        <p:nvGrpSpPr>
          <p:cNvPr id="28" name="Group 27">
            <a:extLst>
              <a:ext uri="{FF2B5EF4-FFF2-40B4-BE49-F238E27FC236}">
                <a16:creationId xmlns:a16="http://schemas.microsoft.com/office/drawing/2014/main" id="{5505179D-2068-9AA1-B42A-F2ECBA096C0A}"/>
              </a:ext>
            </a:extLst>
          </p:cNvPr>
          <p:cNvGrpSpPr/>
          <p:nvPr/>
        </p:nvGrpSpPr>
        <p:grpSpPr>
          <a:xfrm>
            <a:off x="1212574" y="5249867"/>
            <a:ext cx="3498573" cy="703580"/>
            <a:chOff x="509675" y="3220085"/>
            <a:chExt cx="3498573" cy="703580"/>
          </a:xfrm>
        </p:grpSpPr>
        <p:sp>
          <p:nvSpPr>
            <p:cNvPr id="29" name="Rectangle 28">
              <a:extLst>
                <a:ext uri="{FF2B5EF4-FFF2-40B4-BE49-F238E27FC236}">
                  <a16:creationId xmlns:a16="http://schemas.microsoft.com/office/drawing/2014/main" id="{A0F2F2DF-15D4-7062-0B5C-E59BF3D605B3}"/>
                </a:ext>
              </a:extLst>
            </p:cNvPr>
            <p:cNvSpPr/>
            <p:nvPr/>
          </p:nvSpPr>
          <p:spPr>
            <a:xfrm>
              <a:off x="509675" y="3302150"/>
              <a:ext cx="3498573" cy="621515"/>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Content Placeholder 1" descr="Images_By_Pinner_On_Topolino__152-removebg-preview">
              <a:extLst>
                <a:ext uri="{FF2B5EF4-FFF2-40B4-BE49-F238E27FC236}">
                  <a16:creationId xmlns:a16="http://schemas.microsoft.com/office/drawing/2014/main" id="{022B74EB-1130-8ECF-C7EF-FCA70AA6F135}"/>
                </a:ext>
              </a:extLst>
            </p:cNvPr>
            <p:cNvPicPr>
              <a:picLocks noChangeAspect="1"/>
            </p:cNvPicPr>
            <p:nvPr/>
          </p:nvPicPr>
          <p:blipFill>
            <a:blip r:embed="rId3"/>
            <a:stretch>
              <a:fillRect/>
            </a:stretch>
          </p:blipFill>
          <p:spPr>
            <a:xfrm>
              <a:off x="1990809" y="3220085"/>
              <a:ext cx="507365" cy="703580"/>
            </a:xfrm>
            <a:prstGeom prst="rect">
              <a:avLst/>
            </a:prstGeom>
          </p:spPr>
        </p:pic>
      </p:grpSp>
      <p:sp>
        <p:nvSpPr>
          <p:cNvPr id="10" name="Text Box 9"/>
          <p:cNvSpPr txBox="1"/>
          <p:nvPr/>
        </p:nvSpPr>
        <p:spPr>
          <a:xfrm>
            <a:off x="8039735" y="1649730"/>
            <a:ext cx="4163695" cy="706755"/>
          </a:xfrm>
          <a:prstGeom prst="rect">
            <a:avLst/>
          </a:prstGeom>
          <a:noFill/>
        </p:spPr>
        <p:txBody>
          <a:bodyPr wrap="square" rtlCol="0">
            <a:spAutoFit/>
          </a:bodyPr>
          <a:lstStyle/>
          <a:p>
            <a:pPr indent="457200" algn="l"/>
            <a:r>
              <a:rPr lang="vi-VN" altLang="en-US" sz="4000">
                <a:latin typeface="Arial" panose="020B0604020202020204" pitchFamily="34" charset="0"/>
                <a:cs typeface="Arial" panose="020B0604020202020204" pitchFamily="34" charset="0"/>
                <a:sym typeface="+mn-ea"/>
              </a:rPr>
              <a:t>từng chùm hoa</a:t>
            </a:r>
          </a:p>
        </p:txBody>
      </p:sp>
      <p:sp>
        <p:nvSpPr>
          <p:cNvPr id="31" name="Text Box 30"/>
          <p:cNvSpPr txBox="1"/>
          <p:nvPr/>
        </p:nvSpPr>
        <p:spPr>
          <a:xfrm>
            <a:off x="3181350" y="1675130"/>
            <a:ext cx="2807335" cy="706755"/>
          </a:xfrm>
          <a:prstGeom prst="rect">
            <a:avLst/>
          </a:prstGeom>
          <a:noFill/>
        </p:spPr>
        <p:txBody>
          <a:bodyPr wrap="square" rtlCol="0">
            <a:spAutoFit/>
          </a:bodyPr>
          <a:lstStyle/>
          <a:p>
            <a:pPr indent="457200" algn="l"/>
            <a:r>
              <a:rPr lang="en-US" sz="4000">
                <a:latin typeface="Arial" panose="020B0604020202020204" pitchFamily="34" charset="0"/>
                <a:cs typeface="Arial" panose="020B0604020202020204" pitchFamily="34" charset="0"/>
                <a:sym typeface="+mn-ea"/>
              </a:rPr>
              <a:t>cánh hoa</a:t>
            </a:r>
          </a:p>
        </p:txBody>
      </p:sp>
      <p:sp>
        <p:nvSpPr>
          <p:cNvPr id="38" name="Text Box 37"/>
          <p:cNvSpPr txBox="1"/>
          <p:nvPr/>
        </p:nvSpPr>
        <p:spPr>
          <a:xfrm>
            <a:off x="-417195" y="1677670"/>
            <a:ext cx="3919855" cy="1322070"/>
          </a:xfrm>
          <a:prstGeom prst="rect">
            <a:avLst/>
          </a:prstGeom>
          <a:noFill/>
        </p:spPr>
        <p:txBody>
          <a:bodyPr wrap="square" rtlCol="0">
            <a:spAutoFit/>
          </a:bodyPr>
          <a:lstStyle/>
          <a:p>
            <a:pPr indent="457200" algn="l"/>
            <a:r>
              <a:rPr lang="en-US" sz="4000">
                <a:latin typeface="Arial" panose="020B0604020202020204" pitchFamily="34" charset="0"/>
                <a:cs typeface="Arial" panose="020B0604020202020204" pitchFamily="34" charset="0"/>
                <a:sym typeface="+mn-ea"/>
              </a:rPr>
              <a:t>hương hoa dẻ</a:t>
            </a:r>
          </a:p>
          <a:p>
            <a:pPr indent="457200" algn="l"/>
            <a:endParaRPr lang="en-US" sz="4000">
              <a:latin typeface="Arial" panose="020B0604020202020204" pitchFamily="34" charset="0"/>
              <a:cs typeface="Arial" panose="020B0604020202020204" pitchFamily="34" charset="0"/>
              <a:sym typeface="+mn-ea"/>
            </a:endParaRPr>
          </a:p>
        </p:txBody>
      </p:sp>
      <p:sp>
        <p:nvSpPr>
          <p:cNvPr id="16" name="Text Box 15"/>
          <p:cNvSpPr txBox="1"/>
          <p:nvPr/>
        </p:nvSpPr>
        <p:spPr>
          <a:xfrm>
            <a:off x="5940425" y="1675130"/>
            <a:ext cx="2390140" cy="706755"/>
          </a:xfrm>
          <a:prstGeom prst="rect">
            <a:avLst/>
          </a:prstGeom>
          <a:noFill/>
        </p:spPr>
        <p:txBody>
          <a:bodyPr wrap="square" rtlCol="0">
            <a:spAutoFit/>
          </a:bodyPr>
          <a:lstStyle/>
          <a:p>
            <a:pPr indent="457200" algn="l"/>
            <a:r>
              <a:rPr lang="en-US" sz="4000">
                <a:latin typeface="Arial" panose="020B0604020202020204" pitchFamily="34" charset="0"/>
                <a:cs typeface="Arial" panose="020B0604020202020204" pitchFamily="34" charset="0"/>
                <a:sym typeface="+mn-ea"/>
              </a:rPr>
              <a:t>hoa dẻ</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427188 0.235833 " pathEditMode="relative" rAng="0" ptsTypes="">
                                      <p:cBhvr>
                                        <p:cTn id="6" dur="2000" fill="hold"/>
                                        <p:tgtEl>
                                          <p:spTgt spid="16"/>
                                        </p:tgtEl>
                                        <p:attrNameLst>
                                          <p:attrName>ppt_x</p:attrName>
                                          <p:attrName>ppt_y</p:attrName>
                                        </p:attrNameLst>
                                      </p:cBhvr>
                                      <p:rCtr x="-21400" y="11900"/>
                                    </p:animMotion>
                                  </p:childTnLst>
                                </p:cTn>
                              </p:par>
                              <p:par>
                                <p:cTn id="7" presetID="3" presetClass="emph" presetSubtype="2" fill="hold" grpId="1" nodeType="withEffect">
                                  <p:stCondLst>
                                    <p:cond delay="0"/>
                                  </p:stCondLst>
                                  <p:childTnLst>
                                    <p:animClr clrSpc="rgb" dir="cw">
                                      <p:cBhvr override="childStyle">
                                        <p:cTn id="8" dur="2000" fill="hold"/>
                                        <p:tgtEl>
                                          <p:spTgt spid="16"/>
                                        </p:tgtEl>
                                        <p:attrNameLst>
                                          <p:attrName>style.color</p:attrName>
                                        </p:attrNameLst>
                                      </p:cBhvr>
                                      <p:to>
                                        <a:srgbClr val="FD2121"/>
                                      </p:to>
                                    </p:animClr>
                                  </p:childTnLst>
                                </p:cTn>
                              </p:par>
                            </p:childTnLst>
                          </p:cTn>
                        </p:par>
                        <p:par>
                          <p:cTn id="9" fill="hold">
                            <p:stCondLst>
                              <p:cond delay="2000"/>
                            </p:stCondLst>
                            <p:childTnLst>
                              <p:par>
                                <p:cTn id="10" presetID="14" presetClass="exit" presetSubtype="10" fill="hold" nodeType="afterEffect">
                                  <p:stCondLst>
                                    <p:cond delay="0"/>
                                  </p:stCondLst>
                                  <p:childTnLst>
                                    <p:animEffect transition="out" filter="randombar(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4" presetClass="exit" presetSubtype="10" fill="hold" grpId="2" nodeType="withEffect">
                                  <p:stCondLst>
                                    <p:cond delay="0"/>
                                  </p:stCondLst>
                                  <p:childTnLst>
                                    <p:animEffect transition="out" filter="randombar(horizontal)">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0" presetClass="path" presetSubtype="0" accel="50000" decel="50000" fill="hold" grpId="0" nodeType="clickEffect">
                                  <p:stCondLst>
                                    <p:cond delay="0"/>
                                  </p:stCondLst>
                                  <p:childTnLst>
                                    <p:animMotion origin="layout" path="M 0 0 L -0.449062 0.334259 " pathEditMode="relative" rAng="0" ptsTypes="">
                                      <p:cBhvr>
                                        <p:cTn id="20" dur="2000" fill="hold"/>
                                        <p:tgtEl>
                                          <p:spTgt spid="10"/>
                                        </p:tgtEl>
                                        <p:attrNameLst>
                                          <p:attrName>ppt_x</p:attrName>
                                          <p:attrName>ppt_y</p:attrName>
                                        </p:attrNameLst>
                                      </p:cBhvr>
                                      <p:rCtr x="-23700" y="17100"/>
                                    </p:animMotion>
                                  </p:childTnLst>
                                </p:cTn>
                              </p:par>
                              <p:par>
                                <p:cTn id="21" presetID="3" presetClass="emph" presetSubtype="2" fill="hold" grpId="1" nodeType="withEffect">
                                  <p:stCondLst>
                                    <p:cond delay="0"/>
                                  </p:stCondLst>
                                  <p:childTnLst>
                                    <p:animClr clrSpc="rgb" dir="cw">
                                      <p:cBhvr override="childStyle">
                                        <p:cTn id="22" dur="2000" fill="hold"/>
                                        <p:tgtEl>
                                          <p:spTgt spid="10"/>
                                        </p:tgtEl>
                                        <p:attrNameLst>
                                          <p:attrName>style.color</p:attrName>
                                        </p:attrNameLst>
                                      </p:cBhvr>
                                      <p:to>
                                        <a:srgbClr val="FD2121"/>
                                      </p:to>
                                    </p:animClr>
                                  </p:childTnLst>
                                </p:cTn>
                              </p:par>
                            </p:childTnLst>
                          </p:cTn>
                        </p:par>
                        <p:par>
                          <p:cTn id="23" fill="hold">
                            <p:stCondLst>
                              <p:cond delay="2000"/>
                            </p:stCondLst>
                            <p:childTnLst>
                              <p:par>
                                <p:cTn id="24" presetID="14" presetClass="exit" presetSubtype="10" fill="hold" nodeType="afterEffect">
                                  <p:stCondLst>
                                    <p:cond delay="0"/>
                                  </p:stCondLst>
                                  <p:childTnLst>
                                    <p:animEffect transition="out" filter="randombar(horizontal)">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par>
                                <p:cTn id="27" presetID="14" presetClass="exit" presetSubtype="10" fill="hold" grpId="2" nodeType="withEffect">
                                  <p:stCondLst>
                                    <p:cond delay="0"/>
                                  </p:stCondLst>
                                  <p:childTnLst>
                                    <p:animEffect transition="out" filter="randombar(horizontal)">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0" restart="whenNotActive" fill="hold" evtFilter="cancelBubble" nodeType="interactiveSeq">
                <p:stCondLst>
                  <p:cond evt="onClick" delay="0">
                    <p:tgtEl>
                      <p:spTgt spid="31"/>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grpId="0" nodeType="clickEffect">
                                  <p:stCondLst>
                                    <p:cond delay="0"/>
                                  </p:stCondLst>
                                  <p:childTnLst>
                                    <p:animMotion origin="layout" path="M 0 0 L 0.207135 0.431204 " pathEditMode="relative" rAng="0" ptsTypes="">
                                      <p:cBhvr>
                                        <p:cTn id="34" dur="2000" fill="hold"/>
                                        <p:tgtEl>
                                          <p:spTgt spid="31"/>
                                        </p:tgtEl>
                                        <p:attrNameLst>
                                          <p:attrName>ppt_x</p:attrName>
                                          <p:attrName>ppt_y</p:attrName>
                                        </p:attrNameLst>
                                      </p:cBhvr>
                                      <p:rCtr x="10700" y="21600"/>
                                    </p:animMotion>
                                  </p:childTnLst>
                                </p:cTn>
                              </p:par>
                              <p:par>
                                <p:cTn id="35" presetID="3" presetClass="emph" presetSubtype="2" fill="hold" grpId="1" nodeType="withEffect">
                                  <p:stCondLst>
                                    <p:cond delay="0"/>
                                  </p:stCondLst>
                                  <p:childTnLst>
                                    <p:animClr clrSpc="rgb" dir="cw">
                                      <p:cBhvr override="childStyle">
                                        <p:cTn id="36" dur="2000" fill="hold"/>
                                        <p:tgtEl>
                                          <p:spTgt spid="31"/>
                                        </p:tgtEl>
                                        <p:attrNameLst>
                                          <p:attrName>style.color</p:attrName>
                                        </p:attrNameLst>
                                      </p:cBhvr>
                                      <p:to>
                                        <a:srgbClr val="FD2121"/>
                                      </p:to>
                                    </p:animClr>
                                  </p:childTnLst>
                                </p:cTn>
                              </p:par>
                            </p:childTnLst>
                          </p:cTn>
                        </p:par>
                        <p:par>
                          <p:cTn id="37" fill="hold">
                            <p:stCondLst>
                              <p:cond delay="2000"/>
                            </p:stCondLst>
                            <p:childTnLst>
                              <p:par>
                                <p:cTn id="38" presetID="14" presetClass="exit" presetSubtype="10" fill="hold" nodeType="afterEffect">
                                  <p:stCondLst>
                                    <p:cond delay="0"/>
                                  </p:stCondLst>
                                  <p:childTnLst>
                                    <p:animEffect transition="out" filter="randombar(horizontal)">
                                      <p:cBhvr>
                                        <p:cTn id="39" dur="500"/>
                                        <p:tgtEl>
                                          <p:spTgt spid="24"/>
                                        </p:tgtEl>
                                      </p:cBhvr>
                                    </p:animEffect>
                                    <p:set>
                                      <p:cBhvr>
                                        <p:cTn id="40"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par>
                                <p:cTn id="41" presetID="14" presetClass="exit" presetSubtype="10" fill="hold" grpId="2" nodeType="withEffect">
                                  <p:stCondLst>
                                    <p:cond delay="0"/>
                                  </p:stCondLst>
                                  <p:childTnLst>
                                    <p:animEffect transition="out" filter="randombar(horizontal)">
                                      <p:cBhvr>
                                        <p:cTn id="42" dur="500"/>
                                        <p:tgtEl>
                                          <p:spTgt spid="31"/>
                                        </p:tgtEl>
                                      </p:cBhvr>
                                    </p:animEffect>
                                    <p:set>
                                      <p:cBhvr>
                                        <p:cTn id="4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grpId="0" nodeType="clickEffect">
                                  <p:stCondLst>
                                    <p:cond delay="0"/>
                                  </p:stCondLst>
                                  <p:childTnLst>
                                    <p:animMotion origin="layout" path="M 0.00510417 -0.0394444 L 0.101094 0.530278 " pathEditMode="relative" rAng="0" ptsTypes="">
                                      <p:cBhvr>
                                        <p:cTn id="48" dur="2000" fill="hold"/>
                                        <p:tgtEl>
                                          <p:spTgt spid="38"/>
                                        </p:tgtEl>
                                        <p:attrNameLst>
                                          <p:attrName>ppt_x</p:attrName>
                                          <p:attrName>ppt_y</p:attrName>
                                        </p:attrNameLst>
                                      </p:cBhvr>
                                      <p:rCtr x="4700" y="27900"/>
                                    </p:animMotion>
                                  </p:childTnLst>
                                </p:cTn>
                              </p:par>
                              <p:par>
                                <p:cTn id="49" presetID="3" presetClass="emph" presetSubtype="2" fill="hold" grpId="1" nodeType="withEffect">
                                  <p:stCondLst>
                                    <p:cond delay="0"/>
                                  </p:stCondLst>
                                  <p:childTnLst>
                                    <p:animClr clrSpc="rgb" dir="cw">
                                      <p:cBhvr override="childStyle">
                                        <p:cTn id="50" dur="2000" fill="hold"/>
                                        <p:tgtEl>
                                          <p:spTgt spid="38"/>
                                        </p:tgtEl>
                                        <p:attrNameLst>
                                          <p:attrName>style.color</p:attrName>
                                        </p:attrNameLst>
                                      </p:cBhvr>
                                      <p:to>
                                        <a:srgbClr val="FD2121"/>
                                      </p:to>
                                    </p:animClr>
                                  </p:childTnLst>
                                </p:cTn>
                              </p:par>
                            </p:childTnLst>
                          </p:cTn>
                        </p:par>
                        <p:par>
                          <p:cTn id="51" fill="hold">
                            <p:stCondLst>
                              <p:cond delay="2000"/>
                            </p:stCondLst>
                            <p:childTnLst>
                              <p:par>
                                <p:cTn id="52" presetID="14" presetClass="exit" presetSubtype="10" fill="hold" nodeType="afterEffect">
                                  <p:stCondLst>
                                    <p:cond delay="0"/>
                                  </p:stCondLst>
                                  <p:childTnLst>
                                    <p:animEffect transition="out" filter="randombar(horizontal)">
                                      <p:cBhvr>
                                        <p:cTn id="53" dur="500"/>
                                        <p:tgtEl>
                                          <p:spTgt spid="28"/>
                                        </p:tgtEl>
                                      </p:cBhvr>
                                    </p:animEffect>
                                    <p:set>
                                      <p:cBhvr>
                                        <p:cTn id="54"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chimes.wav"/>
                                        </p:tgtEl>
                                      </p:cMediaNode>
                                    </p:audio>
                                  </p:subTnLst>
                                </p:cTn>
                              </p:par>
                              <p:par>
                                <p:cTn id="55" presetID="14" presetClass="exit" presetSubtype="10" fill="hold" grpId="2" nodeType="withEffect">
                                  <p:stCondLst>
                                    <p:cond delay="0"/>
                                  </p:stCondLst>
                                  <p:childTnLst>
                                    <p:animEffect transition="out" filter="randombar(horizontal)">
                                      <p:cBhvr>
                                        <p:cTn id="56" dur="500"/>
                                        <p:tgtEl>
                                          <p:spTgt spid="38"/>
                                        </p:tgtEl>
                                      </p:cBhvr>
                                    </p:animEffect>
                                    <p:set>
                                      <p:cBhvr>
                                        <p:cTn id="5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13" grpId="1" animBg="1"/>
      <p:bldP spid="25" grpId="1" animBg="1"/>
      <p:bldP spid="3" grpId="1"/>
      <p:bldP spid="10" grpId="0"/>
      <p:bldP spid="10" grpId="1"/>
      <p:bldP spid="10" grpId="2"/>
      <p:bldP spid="31" grpId="0"/>
      <p:bldP spid="31" grpId="1"/>
      <p:bldP spid="31" grpId="2"/>
      <p:bldP spid="38" grpId="0"/>
      <p:bldP spid="38" grpId="1"/>
      <p:bldP spid="38" grpId="2"/>
      <p:bldP spid="16" grpId="0"/>
      <p:bldP spid="16" grpId="1"/>
      <p:bldP spid="16"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8"/>
          <p:cNvSpPr/>
          <p:nvPr/>
        </p:nvSpPr>
        <p:spPr>
          <a:xfrm>
            <a:off x="282575" y="120015"/>
            <a:ext cx="11560175" cy="1082040"/>
          </a:xfrm>
          <a:prstGeom prst="roundRect">
            <a:avLst/>
          </a:prstGeom>
          <a:solidFill>
            <a:schemeClr val="bg1"/>
          </a:solidFill>
          <a:ln w="12700">
            <a:solidFill>
              <a:srgbClr val="48B6E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90000"/>
              </a:lnSpc>
            </a:pPr>
            <a:r>
              <a:rPr lang="en-US" sz="4000" b="1">
                <a:solidFill>
                  <a:schemeClr val="tx1"/>
                </a:solidFill>
                <a:latin typeface="Arial" panose="020B0604020202020204" pitchFamily="34" charset="0"/>
                <a:cs typeface="Arial" panose="020B0604020202020204" pitchFamily="34" charset="0"/>
                <a:sym typeface="+mn-ea"/>
              </a:rPr>
              <a:t>     3. Đặt 1 - 2 câu có chủ ngữ:</a:t>
            </a:r>
          </a:p>
        </p:txBody>
      </p:sp>
      <p:grpSp>
        <p:nvGrpSpPr>
          <p:cNvPr id="15" name="Group 14"/>
          <p:cNvGrpSpPr/>
          <p:nvPr/>
        </p:nvGrpSpPr>
        <p:grpSpPr>
          <a:xfrm>
            <a:off x="128905" y="1487805"/>
            <a:ext cx="2980690" cy="1085850"/>
            <a:chOff x="203" y="2343"/>
            <a:chExt cx="4694" cy="1710"/>
          </a:xfrm>
        </p:grpSpPr>
        <p:sp>
          <p:nvSpPr>
            <p:cNvPr id="13" name="Flowchart: Terminator 12"/>
            <p:cNvSpPr/>
            <p:nvPr/>
          </p:nvSpPr>
          <p:spPr>
            <a:xfrm>
              <a:off x="815" y="2343"/>
              <a:ext cx="4082" cy="1711"/>
            </a:xfrm>
            <a:prstGeom prst="flowChartTerminator">
              <a:avLst/>
            </a:prstGeom>
            <a:solidFill>
              <a:srgbClr val="92D050"/>
            </a:solidFill>
            <a:ln w="38100">
              <a:solidFill>
                <a:schemeClr val="bg1"/>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4" name="Text Box 13"/>
            <p:cNvSpPr txBox="1"/>
            <p:nvPr/>
          </p:nvSpPr>
          <p:spPr>
            <a:xfrm>
              <a:off x="203" y="2642"/>
              <a:ext cx="4691" cy="1113"/>
            </a:xfrm>
            <a:prstGeom prst="rect">
              <a:avLst/>
            </a:prstGeom>
            <a:noFill/>
          </p:spPr>
          <p:txBody>
            <a:bodyPr wrap="square" rtlCol="0">
              <a:spAutoFit/>
            </a:bodyPr>
            <a:lstStyle/>
            <a:p>
              <a:pPr indent="457200" algn="l"/>
              <a:r>
                <a:rPr lang="en-US" sz="4000">
                  <a:latin typeface="Arial" panose="020B0604020202020204" pitchFamily="34" charset="0"/>
                  <a:cs typeface="Arial" panose="020B0604020202020204" pitchFamily="34" charset="0"/>
                  <a:sym typeface="+mn-ea"/>
                </a:rPr>
                <a:t>Chỉ người</a:t>
              </a:r>
            </a:p>
          </p:txBody>
        </p:sp>
      </p:grpSp>
      <p:grpSp>
        <p:nvGrpSpPr>
          <p:cNvPr id="16" name="Group 15"/>
          <p:cNvGrpSpPr/>
          <p:nvPr/>
        </p:nvGrpSpPr>
        <p:grpSpPr>
          <a:xfrm>
            <a:off x="2999740" y="1500505"/>
            <a:ext cx="2980690" cy="1085850"/>
            <a:chOff x="4724" y="2363"/>
            <a:chExt cx="4694" cy="1710"/>
          </a:xfrm>
        </p:grpSpPr>
        <p:sp>
          <p:nvSpPr>
            <p:cNvPr id="5" name="Flowchart: Terminator 4"/>
            <p:cNvSpPr/>
            <p:nvPr/>
          </p:nvSpPr>
          <p:spPr>
            <a:xfrm>
              <a:off x="5336" y="2363"/>
              <a:ext cx="4082" cy="1711"/>
            </a:xfrm>
            <a:prstGeom prst="flowChartTerminator">
              <a:avLst/>
            </a:prstGeom>
            <a:solidFill>
              <a:srgbClr val="48B6E7"/>
            </a:solidFill>
            <a:ln w="38100">
              <a:solidFill>
                <a:schemeClr val="bg1"/>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6" name="Text Box 5"/>
            <p:cNvSpPr txBox="1"/>
            <p:nvPr/>
          </p:nvSpPr>
          <p:spPr>
            <a:xfrm>
              <a:off x="4724" y="2662"/>
              <a:ext cx="4691" cy="1113"/>
            </a:xfrm>
            <a:prstGeom prst="rect">
              <a:avLst/>
            </a:prstGeom>
            <a:noFill/>
          </p:spPr>
          <p:txBody>
            <a:bodyPr wrap="square" rtlCol="0">
              <a:spAutoFit/>
            </a:bodyPr>
            <a:lstStyle/>
            <a:p>
              <a:pPr indent="457200" algn="l"/>
              <a:r>
                <a:rPr lang="en-US" sz="4000">
                  <a:latin typeface="Arial" panose="020B0604020202020204" pitchFamily="34" charset="0"/>
                  <a:cs typeface="Arial" panose="020B0604020202020204" pitchFamily="34" charset="0"/>
                  <a:sym typeface="+mn-ea"/>
                </a:rPr>
                <a:t>Chỉ đồ vật</a:t>
              </a:r>
            </a:p>
          </p:txBody>
        </p:sp>
      </p:grpSp>
      <p:grpSp>
        <p:nvGrpSpPr>
          <p:cNvPr id="17" name="Group 16"/>
          <p:cNvGrpSpPr/>
          <p:nvPr/>
        </p:nvGrpSpPr>
        <p:grpSpPr>
          <a:xfrm>
            <a:off x="5781675" y="1513205"/>
            <a:ext cx="3209290" cy="1085850"/>
            <a:chOff x="9105" y="2383"/>
            <a:chExt cx="5054" cy="1710"/>
          </a:xfrm>
        </p:grpSpPr>
        <p:sp>
          <p:nvSpPr>
            <p:cNvPr id="7" name="Flowchart: Terminator 6"/>
            <p:cNvSpPr/>
            <p:nvPr/>
          </p:nvSpPr>
          <p:spPr>
            <a:xfrm>
              <a:off x="9857" y="2383"/>
              <a:ext cx="4154" cy="1711"/>
            </a:xfrm>
            <a:prstGeom prst="flowChartTerminator">
              <a:avLst/>
            </a:prstGeom>
            <a:solidFill>
              <a:srgbClr val="FF6969"/>
            </a:solidFill>
            <a:ln w="38100">
              <a:solidFill>
                <a:schemeClr val="bg1"/>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8" name="Text Box 7"/>
            <p:cNvSpPr txBox="1"/>
            <p:nvPr/>
          </p:nvSpPr>
          <p:spPr>
            <a:xfrm>
              <a:off x="9105" y="2682"/>
              <a:ext cx="5054" cy="1113"/>
            </a:xfrm>
            <a:prstGeom prst="rect">
              <a:avLst/>
            </a:prstGeom>
            <a:noFill/>
          </p:spPr>
          <p:txBody>
            <a:bodyPr wrap="square" rtlCol="0">
              <a:spAutoFit/>
            </a:bodyPr>
            <a:lstStyle/>
            <a:p>
              <a:pPr indent="457200" algn="l"/>
              <a:r>
                <a:rPr lang="en-US" sz="4000">
                  <a:latin typeface="Arial" panose="020B0604020202020204" pitchFamily="34" charset="0"/>
                  <a:cs typeface="Arial" panose="020B0604020202020204" pitchFamily="34" charset="0"/>
                  <a:sym typeface="+mn-ea"/>
                </a:rPr>
                <a:t>Chỉ cây cối</a:t>
              </a:r>
            </a:p>
          </p:txBody>
        </p:sp>
      </p:grpSp>
      <p:grpSp>
        <p:nvGrpSpPr>
          <p:cNvPr id="18" name="Group 17"/>
          <p:cNvGrpSpPr/>
          <p:nvPr/>
        </p:nvGrpSpPr>
        <p:grpSpPr>
          <a:xfrm>
            <a:off x="8741410" y="1525905"/>
            <a:ext cx="3323590" cy="1085850"/>
            <a:chOff x="13766" y="2403"/>
            <a:chExt cx="5234" cy="1710"/>
          </a:xfrm>
        </p:grpSpPr>
        <p:sp>
          <p:nvSpPr>
            <p:cNvPr id="9" name="Flowchart: Terminator 8"/>
            <p:cNvSpPr/>
            <p:nvPr/>
          </p:nvSpPr>
          <p:spPr>
            <a:xfrm>
              <a:off x="14378" y="2403"/>
              <a:ext cx="4557" cy="1711"/>
            </a:xfrm>
            <a:prstGeom prst="flowChartTerminator">
              <a:avLst/>
            </a:prstGeom>
            <a:solidFill>
              <a:schemeClr val="accent4">
                <a:lumMod val="60000"/>
                <a:lumOff val="40000"/>
              </a:schemeClr>
            </a:solidFill>
            <a:ln w="38100">
              <a:solidFill>
                <a:schemeClr val="bg1"/>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0" name="Text Box 9"/>
            <p:cNvSpPr txBox="1"/>
            <p:nvPr/>
          </p:nvSpPr>
          <p:spPr>
            <a:xfrm>
              <a:off x="13766" y="2702"/>
              <a:ext cx="5235" cy="1113"/>
            </a:xfrm>
            <a:prstGeom prst="rect">
              <a:avLst/>
            </a:prstGeom>
            <a:noFill/>
          </p:spPr>
          <p:txBody>
            <a:bodyPr wrap="square" rtlCol="0">
              <a:spAutoFit/>
            </a:bodyPr>
            <a:lstStyle/>
            <a:p>
              <a:pPr indent="457200" algn="l"/>
              <a:r>
                <a:rPr lang="en-US" sz="4000">
                  <a:latin typeface="Arial" panose="020B0604020202020204" pitchFamily="34" charset="0"/>
                  <a:cs typeface="Arial" panose="020B0604020202020204" pitchFamily="34" charset="0"/>
                  <a:sym typeface="+mn-ea"/>
                </a:rPr>
                <a:t>Chỉ loài vật</a:t>
              </a:r>
            </a:p>
          </p:txBody>
        </p:sp>
      </p:grpSp>
      <p:pic>
        <p:nvPicPr>
          <p:cNvPr id="19" name="Content Placeholder 18" descr="9d5bf16a-ce20-44bd-b2c5-14a14360d4dd-removebg-preview"/>
          <p:cNvPicPr>
            <a:picLocks noGrp="1" noChangeAspect="1"/>
          </p:cNvPicPr>
          <p:nvPr>
            <p:ph sz="quarter" idx="4"/>
          </p:nvPr>
        </p:nvPicPr>
        <p:blipFill>
          <a:blip r:embed="rId3"/>
          <a:stretch>
            <a:fillRect/>
          </a:stretch>
        </p:blipFill>
        <p:spPr>
          <a:xfrm>
            <a:off x="4540885" y="3957955"/>
            <a:ext cx="2006600" cy="2675890"/>
          </a:xfrm>
          <a:prstGeom prst="rect">
            <a:avLst/>
          </a:prstGeom>
        </p:spPr>
      </p:pic>
      <p:pic>
        <p:nvPicPr>
          <p:cNvPr id="20" name="Picture 19" descr="tải_xuống__11_-removebg-preview"/>
          <p:cNvPicPr>
            <a:picLocks noChangeAspect="1"/>
          </p:cNvPicPr>
          <p:nvPr/>
        </p:nvPicPr>
        <p:blipFill>
          <a:blip r:embed="rId4"/>
          <a:stretch>
            <a:fillRect/>
          </a:stretch>
        </p:blipFill>
        <p:spPr>
          <a:xfrm flipH="1">
            <a:off x="2999740" y="4055110"/>
            <a:ext cx="1986280" cy="2720975"/>
          </a:xfrm>
          <a:prstGeom prst="rect">
            <a:avLst/>
          </a:prstGeom>
        </p:spPr>
      </p:pic>
      <p:pic>
        <p:nvPicPr>
          <p:cNvPr id="21" name="Picture 20" descr="tải_xuống__15_-removebg-preview"/>
          <p:cNvPicPr>
            <a:picLocks noChangeAspect="1"/>
          </p:cNvPicPr>
          <p:nvPr/>
        </p:nvPicPr>
        <p:blipFill>
          <a:blip r:embed="rId5"/>
          <a:stretch>
            <a:fillRect/>
          </a:stretch>
        </p:blipFill>
        <p:spPr>
          <a:xfrm>
            <a:off x="5855335" y="2700655"/>
            <a:ext cx="2291080" cy="4157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childTnLst>
                          </p:cTn>
                        </p:par>
                        <p:par>
                          <p:cTn id="17" fill="hold">
                            <p:stCondLst>
                              <p:cond delay="1000"/>
                            </p:stCondLst>
                            <p:childTnLst>
                              <p:par>
                                <p:cTn id="18" presetID="3" presetClass="entr" presetSubtype="1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horizontal)">
                                      <p:cBhvr>
                                        <p:cTn id="20" dur="500"/>
                                        <p:tgtEl>
                                          <p:spTgt spid="16"/>
                                        </p:tgtEl>
                                      </p:cBhvr>
                                    </p:animEffect>
                                  </p:childTnLst>
                                </p:cTn>
                              </p:par>
                            </p:childTnLst>
                          </p:cTn>
                        </p:par>
                        <p:par>
                          <p:cTn id="21" fill="hold">
                            <p:stCondLst>
                              <p:cond delay="1500"/>
                            </p:stCondLst>
                            <p:childTnLst>
                              <p:par>
                                <p:cTn id="22" presetID="3" presetClass="entr" presetSubtype="1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linds(horizontal)">
                                      <p:cBhvr>
                                        <p:cTn id="24" dur="500"/>
                                        <p:tgtEl>
                                          <p:spTgt spid="17"/>
                                        </p:tgtEl>
                                      </p:cBhvr>
                                    </p:animEffect>
                                  </p:childTnLst>
                                </p:cTn>
                              </p:par>
                            </p:childTnLst>
                          </p:cTn>
                        </p:par>
                        <p:par>
                          <p:cTn id="25" fill="hold">
                            <p:stCondLst>
                              <p:cond delay="2000"/>
                            </p:stCondLst>
                            <p:childTnLst>
                              <p:par>
                                <p:cTn id="26" presetID="3" presetClass="entr" presetSubtype="1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linds(horizontal)">
                                      <p:cBhvr>
                                        <p:cTn id="28" dur="500"/>
                                        <p:tgtEl>
                                          <p:spTgt spid="18"/>
                                        </p:tgtEl>
                                      </p:cBhvr>
                                    </p:animEffect>
                                  </p:childTnLst>
                                </p:cTn>
                              </p:par>
                              <p:par>
                                <p:cTn id="29" presetID="2" presetClass="entr" presetSubtype="2"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1+#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1+#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8"/>
          <p:cNvSpPr/>
          <p:nvPr/>
        </p:nvSpPr>
        <p:spPr>
          <a:xfrm>
            <a:off x="282575" y="120015"/>
            <a:ext cx="11560175" cy="1082040"/>
          </a:xfrm>
          <a:prstGeom prst="roundRect">
            <a:avLst/>
          </a:prstGeom>
          <a:solidFill>
            <a:schemeClr val="bg1"/>
          </a:solidFill>
          <a:ln w="12700">
            <a:solidFill>
              <a:srgbClr val="48B6E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90000"/>
              </a:lnSpc>
            </a:pPr>
            <a:r>
              <a:rPr lang="en-US" sz="4000" b="1">
                <a:solidFill>
                  <a:schemeClr val="tx1"/>
                </a:solidFill>
                <a:latin typeface="Arial" panose="020B0604020202020204" pitchFamily="34" charset="0"/>
                <a:cs typeface="Arial" panose="020B0604020202020204" pitchFamily="34" charset="0"/>
                <a:sym typeface="+mn-ea"/>
              </a:rPr>
              <a:t>     3. Đặt 1 - 2 câu có chủ ngữ:</a:t>
            </a:r>
          </a:p>
        </p:txBody>
      </p:sp>
      <p:grpSp>
        <p:nvGrpSpPr>
          <p:cNvPr id="15" name="Group 14"/>
          <p:cNvGrpSpPr/>
          <p:nvPr/>
        </p:nvGrpSpPr>
        <p:grpSpPr>
          <a:xfrm>
            <a:off x="128905" y="1487805"/>
            <a:ext cx="2980690" cy="1085850"/>
            <a:chOff x="203" y="2343"/>
            <a:chExt cx="4694" cy="1710"/>
          </a:xfrm>
        </p:grpSpPr>
        <p:sp>
          <p:nvSpPr>
            <p:cNvPr id="13" name="Flowchart: Terminator 12"/>
            <p:cNvSpPr/>
            <p:nvPr/>
          </p:nvSpPr>
          <p:spPr>
            <a:xfrm>
              <a:off x="815" y="2343"/>
              <a:ext cx="4082" cy="1711"/>
            </a:xfrm>
            <a:prstGeom prst="flowChartTerminator">
              <a:avLst/>
            </a:prstGeom>
            <a:solidFill>
              <a:srgbClr val="92D050"/>
            </a:solidFill>
            <a:ln w="38100">
              <a:solidFill>
                <a:schemeClr val="bg1"/>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4" name="Text Box 13"/>
            <p:cNvSpPr txBox="1"/>
            <p:nvPr/>
          </p:nvSpPr>
          <p:spPr>
            <a:xfrm>
              <a:off x="203" y="2642"/>
              <a:ext cx="4691" cy="1113"/>
            </a:xfrm>
            <a:prstGeom prst="rect">
              <a:avLst/>
            </a:prstGeom>
            <a:noFill/>
          </p:spPr>
          <p:txBody>
            <a:bodyPr wrap="square" rtlCol="0">
              <a:spAutoFit/>
            </a:bodyPr>
            <a:lstStyle/>
            <a:p>
              <a:pPr indent="457200" algn="l"/>
              <a:r>
                <a:rPr lang="en-US" sz="4000">
                  <a:latin typeface="Arial" panose="020B0604020202020204" pitchFamily="34" charset="0"/>
                  <a:cs typeface="Arial" panose="020B0604020202020204" pitchFamily="34" charset="0"/>
                  <a:sym typeface="+mn-ea"/>
                </a:rPr>
                <a:t>Chỉ người</a:t>
              </a:r>
            </a:p>
          </p:txBody>
        </p:sp>
      </p:grpSp>
      <p:sp>
        <p:nvSpPr>
          <p:cNvPr id="2" name="Text Box 1"/>
          <p:cNvSpPr txBox="1"/>
          <p:nvPr/>
        </p:nvSpPr>
        <p:spPr>
          <a:xfrm>
            <a:off x="128905" y="2706370"/>
            <a:ext cx="11868785" cy="3929380"/>
          </a:xfrm>
          <a:prstGeom prst="rect">
            <a:avLst/>
          </a:prstGeom>
          <a:solidFill>
            <a:srgbClr val="92D050">
              <a:alpha val="76000"/>
            </a:srgbClr>
          </a:solidFill>
        </p:spPr>
        <p:txBody>
          <a:bodyPr wrap="square" rtlCol="0">
            <a:noAutofit/>
          </a:bodyPr>
          <a:lstStyle/>
          <a:p>
            <a:pPr algn="ctr">
              <a:lnSpc>
                <a:spcPct val="110000"/>
              </a:lnSpc>
            </a:pPr>
            <a:r>
              <a:rPr lang="en-US" sz="4000">
                <a:solidFill>
                  <a:schemeClr val="tx1"/>
                </a:solidFill>
                <a:latin typeface="Arial" panose="020B0604020202020204" pitchFamily="34" charset="0"/>
                <a:cs typeface="Arial" panose="020B0604020202020204" pitchFamily="34" charset="0"/>
                <a:sym typeface="+mn-ea"/>
              </a:rPr>
              <a:t>      </a:t>
            </a:r>
            <a:endParaRPr lang="en-US" sz="4000">
              <a:solidFill>
                <a:schemeClr val="tx1"/>
              </a:solidFill>
              <a:latin typeface="Arial" panose="020B0604020202020204" pitchFamily="34" charset="0"/>
              <a:cs typeface="Arial" panose="020B0604020202020204" pitchFamily="34" charset="0"/>
            </a:endParaRPr>
          </a:p>
          <a:p>
            <a:pPr indent="457200" algn="just"/>
            <a:endParaRPr lang="en-US" sz="4000">
              <a:solidFill>
                <a:schemeClr val="tx1"/>
              </a:solidFill>
              <a:latin typeface="Arial" panose="020B0604020202020204" pitchFamily="34" charset="0"/>
              <a:cs typeface="Arial" panose="020B0604020202020204" pitchFamily="34" charset="0"/>
            </a:endParaRPr>
          </a:p>
        </p:txBody>
      </p:sp>
      <p:pic>
        <p:nvPicPr>
          <p:cNvPr id="3" name="Picture 2" descr="tải_xuống__11_-removebg-preview"/>
          <p:cNvPicPr>
            <a:picLocks noChangeAspect="1"/>
          </p:cNvPicPr>
          <p:nvPr/>
        </p:nvPicPr>
        <p:blipFill>
          <a:blip r:embed="rId3"/>
          <a:stretch>
            <a:fillRect/>
          </a:stretch>
        </p:blipFill>
        <p:spPr>
          <a:xfrm flipH="1">
            <a:off x="139700" y="3429000"/>
            <a:ext cx="1986280" cy="2720975"/>
          </a:xfrm>
          <a:prstGeom prst="rect">
            <a:avLst/>
          </a:prstGeom>
        </p:spPr>
      </p:pic>
      <p:sp>
        <p:nvSpPr>
          <p:cNvPr id="22" name="Text Box 21"/>
          <p:cNvSpPr txBox="1"/>
          <p:nvPr/>
        </p:nvSpPr>
        <p:spPr>
          <a:xfrm>
            <a:off x="2394585" y="3150870"/>
            <a:ext cx="8934450" cy="1323439"/>
          </a:xfrm>
          <a:prstGeom prst="rect">
            <a:avLst/>
          </a:prstGeom>
          <a:solidFill>
            <a:schemeClr val="bg1"/>
          </a:solidFill>
        </p:spPr>
        <p:txBody>
          <a:bodyPr wrap="square" rtlCol="0">
            <a:spAutoFit/>
          </a:bodyPr>
          <a:lstStyle/>
          <a:p>
            <a:pPr indent="457200" algn="just"/>
            <a:r>
              <a:rPr lang="en-US" sz="4000" b="1">
                <a:solidFill>
                  <a:srgbClr val="FF0000"/>
                </a:solidFill>
                <a:latin typeface="Arial" panose="020B0604020202020204" pitchFamily="34" charset="0"/>
                <a:cs typeface="Arial" panose="020B0604020202020204" pitchFamily="34" charset="0"/>
                <a:sym typeface="+mn-ea"/>
              </a:rPr>
              <a:t> Học sinh chúng em </a:t>
            </a:r>
            <a:r>
              <a:rPr lang="en-US" sz="4000">
                <a:latin typeface="Arial" panose="020B0604020202020204" pitchFamily="34" charset="0"/>
                <a:cs typeface="Arial" panose="020B0604020202020204" pitchFamily="34" charset="0"/>
                <a:sym typeface="+mn-ea"/>
              </a:rPr>
              <a:t>thường cùng nhau đọc sách dưới gốc cây bàng.</a:t>
            </a:r>
          </a:p>
        </p:txBody>
      </p:sp>
      <p:sp>
        <p:nvSpPr>
          <p:cNvPr id="23" name="Text Box 22"/>
          <p:cNvSpPr txBox="1"/>
          <p:nvPr/>
        </p:nvSpPr>
        <p:spPr>
          <a:xfrm>
            <a:off x="2394585" y="4671060"/>
            <a:ext cx="8934450" cy="706755"/>
          </a:xfrm>
          <a:prstGeom prst="rect">
            <a:avLst/>
          </a:prstGeom>
          <a:solidFill>
            <a:schemeClr val="bg1"/>
          </a:solidFill>
        </p:spPr>
        <p:txBody>
          <a:bodyPr wrap="square" rtlCol="0">
            <a:spAutoFit/>
          </a:bodyPr>
          <a:lstStyle/>
          <a:p>
            <a:pPr indent="457200" algn="just"/>
            <a:r>
              <a:rPr lang="en-US" sz="4000" b="1">
                <a:solidFill>
                  <a:srgbClr val="FF0000"/>
                </a:solidFill>
                <a:latin typeface="Arial" panose="020B0604020202020204" pitchFamily="34" charset="0"/>
                <a:cs typeface="Arial" panose="020B0604020202020204" pitchFamily="34" charset="0"/>
                <a:sym typeface="+mn-ea"/>
              </a:rPr>
              <a:t>Hải</a:t>
            </a:r>
            <a:r>
              <a:rPr lang="en-US" sz="4000">
                <a:latin typeface="Arial" panose="020B0604020202020204" pitchFamily="34" charset="0"/>
                <a:cs typeface="Arial" panose="020B0604020202020204" pitchFamily="34" charset="0"/>
                <a:sym typeface="+mn-ea"/>
              </a:rPr>
              <a:t> rất thích học môn âm nhạc.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2" grpId="0" animBg="1"/>
      <p:bldP spid="22" grpId="1" animBg="1"/>
      <p:bldP spid="23" grpId="0" animBg="1"/>
      <p:bldP spid="2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8"/>
          <p:cNvSpPr/>
          <p:nvPr/>
        </p:nvSpPr>
        <p:spPr>
          <a:xfrm>
            <a:off x="282575" y="120015"/>
            <a:ext cx="11560175" cy="1082040"/>
          </a:xfrm>
          <a:prstGeom prst="roundRect">
            <a:avLst/>
          </a:prstGeom>
          <a:solidFill>
            <a:schemeClr val="bg1"/>
          </a:solidFill>
          <a:ln w="12700">
            <a:solidFill>
              <a:srgbClr val="48B6E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90000"/>
              </a:lnSpc>
            </a:pPr>
            <a:r>
              <a:rPr lang="en-US" sz="4000" b="1">
                <a:solidFill>
                  <a:schemeClr val="tx1"/>
                </a:solidFill>
                <a:latin typeface="Arial" panose="020B0604020202020204" pitchFamily="34" charset="0"/>
                <a:cs typeface="Arial" panose="020B0604020202020204" pitchFamily="34" charset="0"/>
                <a:sym typeface="+mn-ea"/>
              </a:rPr>
              <a:t>     3. Đặt 1 - 2 câu có chủ ngữ:</a:t>
            </a:r>
          </a:p>
        </p:txBody>
      </p:sp>
      <p:grpSp>
        <p:nvGrpSpPr>
          <p:cNvPr id="15" name="Group 14"/>
          <p:cNvGrpSpPr/>
          <p:nvPr/>
        </p:nvGrpSpPr>
        <p:grpSpPr>
          <a:xfrm>
            <a:off x="128905" y="1487805"/>
            <a:ext cx="2980690" cy="1086485"/>
            <a:chOff x="203" y="2343"/>
            <a:chExt cx="4694" cy="1711"/>
          </a:xfrm>
        </p:grpSpPr>
        <p:sp>
          <p:nvSpPr>
            <p:cNvPr id="13" name="Flowchart: Terminator 12"/>
            <p:cNvSpPr/>
            <p:nvPr/>
          </p:nvSpPr>
          <p:spPr>
            <a:xfrm>
              <a:off x="815" y="2343"/>
              <a:ext cx="4082" cy="1711"/>
            </a:xfrm>
            <a:prstGeom prst="flowChartTerminator">
              <a:avLst/>
            </a:prstGeom>
            <a:solidFill>
              <a:srgbClr val="48B6E7"/>
            </a:solidFill>
            <a:ln w="38100">
              <a:solidFill>
                <a:schemeClr val="bg1"/>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4" name="Text Box 13"/>
            <p:cNvSpPr txBox="1"/>
            <p:nvPr/>
          </p:nvSpPr>
          <p:spPr>
            <a:xfrm>
              <a:off x="203" y="2642"/>
              <a:ext cx="4691" cy="1113"/>
            </a:xfrm>
            <a:prstGeom prst="rect">
              <a:avLst/>
            </a:prstGeom>
            <a:noFill/>
          </p:spPr>
          <p:txBody>
            <a:bodyPr wrap="square" rtlCol="0">
              <a:spAutoFit/>
            </a:bodyPr>
            <a:lstStyle/>
            <a:p>
              <a:pPr indent="457200" algn="l"/>
              <a:r>
                <a:rPr lang="en-US" sz="4000">
                  <a:latin typeface="Arial" panose="020B0604020202020204" pitchFamily="34" charset="0"/>
                  <a:cs typeface="Arial" panose="020B0604020202020204" pitchFamily="34" charset="0"/>
                  <a:sym typeface="+mn-ea"/>
                </a:rPr>
                <a:t>Chỉ đồ vật</a:t>
              </a:r>
            </a:p>
          </p:txBody>
        </p:sp>
      </p:grpSp>
      <p:sp>
        <p:nvSpPr>
          <p:cNvPr id="2" name="Text Box 1"/>
          <p:cNvSpPr txBox="1"/>
          <p:nvPr/>
        </p:nvSpPr>
        <p:spPr>
          <a:xfrm>
            <a:off x="128905" y="2706370"/>
            <a:ext cx="11868785" cy="3929380"/>
          </a:xfrm>
          <a:prstGeom prst="rect">
            <a:avLst/>
          </a:prstGeom>
          <a:solidFill>
            <a:srgbClr val="48B6E7">
              <a:alpha val="79000"/>
            </a:srgbClr>
          </a:solidFill>
        </p:spPr>
        <p:txBody>
          <a:bodyPr wrap="square" rtlCol="0">
            <a:noAutofit/>
          </a:bodyPr>
          <a:lstStyle/>
          <a:p>
            <a:pPr algn="ctr">
              <a:lnSpc>
                <a:spcPct val="110000"/>
              </a:lnSpc>
            </a:pPr>
            <a:r>
              <a:rPr lang="en-US" sz="4000">
                <a:solidFill>
                  <a:schemeClr val="tx1"/>
                </a:solidFill>
                <a:latin typeface="Arial" panose="020B0604020202020204" pitchFamily="34" charset="0"/>
                <a:cs typeface="Arial" panose="020B0604020202020204" pitchFamily="34" charset="0"/>
                <a:sym typeface="+mn-ea"/>
              </a:rPr>
              <a:t>      </a:t>
            </a:r>
            <a:endParaRPr lang="en-US" sz="4000">
              <a:solidFill>
                <a:schemeClr val="tx1"/>
              </a:solidFill>
              <a:latin typeface="Arial" panose="020B0604020202020204" pitchFamily="34" charset="0"/>
              <a:cs typeface="Arial" panose="020B0604020202020204" pitchFamily="34" charset="0"/>
            </a:endParaRPr>
          </a:p>
          <a:p>
            <a:pPr indent="457200" algn="just"/>
            <a:endParaRPr lang="en-US" sz="4000">
              <a:solidFill>
                <a:schemeClr val="tx1"/>
              </a:solidFill>
              <a:latin typeface="Arial" panose="020B0604020202020204" pitchFamily="34" charset="0"/>
              <a:cs typeface="Arial" panose="020B0604020202020204" pitchFamily="34" charset="0"/>
            </a:endParaRPr>
          </a:p>
        </p:txBody>
      </p:sp>
      <p:sp>
        <p:nvSpPr>
          <p:cNvPr id="22" name="Text Box 21"/>
          <p:cNvSpPr txBox="1"/>
          <p:nvPr/>
        </p:nvSpPr>
        <p:spPr>
          <a:xfrm>
            <a:off x="2394584" y="3150870"/>
            <a:ext cx="9448165" cy="707886"/>
          </a:xfrm>
          <a:prstGeom prst="rect">
            <a:avLst/>
          </a:prstGeom>
          <a:solidFill>
            <a:schemeClr val="bg1"/>
          </a:solidFill>
        </p:spPr>
        <p:txBody>
          <a:bodyPr wrap="square" rtlCol="0">
            <a:spAutoFit/>
          </a:bodyPr>
          <a:lstStyle/>
          <a:p>
            <a:pPr indent="457200" algn="just"/>
            <a:r>
              <a:rPr lang="en-US" sz="4000" b="1">
                <a:solidFill>
                  <a:srgbClr val="FF0000"/>
                </a:solidFill>
                <a:latin typeface="Arial" panose="020B0604020202020204" pitchFamily="34" charset="0"/>
                <a:cs typeface="Arial" panose="020B0604020202020204" pitchFamily="34" charset="0"/>
                <a:sym typeface="+mn-ea"/>
              </a:rPr>
              <a:t>Chiếc thước kẻ này </a:t>
            </a:r>
            <a:r>
              <a:rPr lang="en-US" sz="4000">
                <a:latin typeface="Arial" panose="020B0604020202020204" pitchFamily="34" charset="0"/>
                <a:cs typeface="Arial" panose="020B0604020202020204" pitchFamily="34" charset="0"/>
                <a:sym typeface="+mn-ea"/>
              </a:rPr>
              <a:t>làm bằng nhựa.</a:t>
            </a:r>
          </a:p>
        </p:txBody>
      </p:sp>
      <p:sp>
        <p:nvSpPr>
          <p:cNvPr id="23" name="Text Box 22"/>
          <p:cNvSpPr txBox="1"/>
          <p:nvPr/>
        </p:nvSpPr>
        <p:spPr>
          <a:xfrm>
            <a:off x="2394585" y="4550410"/>
            <a:ext cx="8934450" cy="706755"/>
          </a:xfrm>
          <a:prstGeom prst="rect">
            <a:avLst/>
          </a:prstGeom>
          <a:solidFill>
            <a:schemeClr val="bg1"/>
          </a:solidFill>
        </p:spPr>
        <p:txBody>
          <a:bodyPr wrap="square" rtlCol="0">
            <a:spAutoFit/>
          </a:bodyPr>
          <a:lstStyle/>
          <a:p>
            <a:pPr indent="457200" algn="just"/>
            <a:r>
              <a:rPr lang="en-US" sz="4000">
                <a:latin typeface="Arial" panose="020B0604020202020204" pitchFamily="34" charset="0"/>
                <a:cs typeface="Arial" panose="020B0604020202020204" pitchFamily="34" charset="0"/>
                <a:sym typeface="+mn-ea"/>
              </a:rPr>
              <a:t> </a:t>
            </a:r>
            <a:r>
              <a:rPr lang="en-US" sz="4000" b="1">
                <a:solidFill>
                  <a:srgbClr val="FF0000"/>
                </a:solidFill>
                <a:latin typeface="Arial" panose="020B0604020202020204" pitchFamily="34" charset="0"/>
                <a:cs typeface="Arial" panose="020B0604020202020204" pitchFamily="34" charset="0"/>
                <a:sym typeface="+mn-ea"/>
              </a:rPr>
              <a:t>Bộ bàn ghế </a:t>
            </a:r>
            <a:r>
              <a:rPr lang="en-US" sz="4000">
                <a:latin typeface="Arial" panose="020B0604020202020204" pitchFamily="34" charset="0"/>
                <a:cs typeface="Arial" panose="020B0604020202020204" pitchFamily="34" charset="0"/>
                <a:sym typeface="+mn-ea"/>
              </a:rPr>
              <a:t>có</a:t>
            </a:r>
            <a:r>
              <a:rPr lang="en-US" sz="4000" b="1">
                <a:solidFill>
                  <a:srgbClr val="FF0000"/>
                </a:solidFill>
                <a:latin typeface="Arial" panose="020B0604020202020204" pitchFamily="34" charset="0"/>
                <a:cs typeface="Arial" panose="020B0604020202020204" pitchFamily="34" charset="0"/>
                <a:sym typeface="+mn-ea"/>
              </a:rPr>
              <a:t> </a:t>
            </a:r>
            <a:r>
              <a:rPr lang="en-US" sz="4000">
                <a:latin typeface="Arial" panose="020B0604020202020204" pitchFamily="34" charset="0"/>
                <a:cs typeface="Arial" panose="020B0604020202020204" pitchFamily="34" charset="0"/>
                <a:sym typeface="+mn-ea"/>
              </a:rPr>
              <a:t>màu xanh rất đẹp. </a:t>
            </a:r>
          </a:p>
        </p:txBody>
      </p:sp>
      <p:pic>
        <p:nvPicPr>
          <p:cNvPr id="19" name="Content Placeholder 18" descr="9d5bf16a-ce20-44bd-b2c5-14a14360d4dd-removebg-preview"/>
          <p:cNvPicPr>
            <a:picLocks noGrp="1" noChangeAspect="1"/>
          </p:cNvPicPr>
          <p:nvPr>
            <p:ph sz="quarter" idx="4"/>
          </p:nvPr>
        </p:nvPicPr>
        <p:blipFill>
          <a:blip r:embed="rId3"/>
          <a:stretch>
            <a:fillRect/>
          </a:stretch>
        </p:blipFill>
        <p:spPr>
          <a:xfrm flipH="1">
            <a:off x="387985" y="3565525"/>
            <a:ext cx="2006600" cy="26758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22" grpId="0" bldLvl="0" animBg="1"/>
      <p:bldP spid="22" grpId="1" animBg="1"/>
      <p:bldP spid="23" grpId="0" bldLvl="0" animBg="1"/>
      <p:bldP spid="2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8"/>
          <p:cNvSpPr/>
          <p:nvPr/>
        </p:nvSpPr>
        <p:spPr>
          <a:xfrm>
            <a:off x="282575" y="120015"/>
            <a:ext cx="11560175" cy="1082040"/>
          </a:xfrm>
          <a:prstGeom prst="roundRect">
            <a:avLst/>
          </a:prstGeom>
          <a:solidFill>
            <a:schemeClr val="bg1"/>
          </a:solidFill>
          <a:ln w="12700">
            <a:solidFill>
              <a:srgbClr val="48B6E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90000"/>
              </a:lnSpc>
            </a:pPr>
            <a:r>
              <a:rPr lang="en-US" sz="4000" b="1">
                <a:solidFill>
                  <a:schemeClr val="tx1"/>
                </a:solidFill>
                <a:latin typeface="Arial" panose="020B0604020202020204" pitchFamily="34" charset="0"/>
                <a:cs typeface="Arial" panose="020B0604020202020204" pitchFamily="34" charset="0"/>
                <a:sym typeface="+mn-ea"/>
              </a:rPr>
              <a:t>     3. Đặt 1 - 2 câu có chủ ngữ:</a:t>
            </a:r>
          </a:p>
        </p:txBody>
      </p:sp>
      <p:grpSp>
        <p:nvGrpSpPr>
          <p:cNvPr id="15" name="Group 14"/>
          <p:cNvGrpSpPr/>
          <p:nvPr/>
        </p:nvGrpSpPr>
        <p:grpSpPr>
          <a:xfrm>
            <a:off x="128905" y="1487805"/>
            <a:ext cx="3209290" cy="1086485"/>
            <a:chOff x="203" y="2343"/>
            <a:chExt cx="5054" cy="1711"/>
          </a:xfrm>
        </p:grpSpPr>
        <p:sp>
          <p:nvSpPr>
            <p:cNvPr id="13" name="Flowchart: Terminator 12"/>
            <p:cNvSpPr/>
            <p:nvPr/>
          </p:nvSpPr>
          <p:spPr>
            <a:xfrm>
              <a:off x="815" y="2343"/>
              <a:ext cx="4442" cy="1711"/>
            </a:xfrm>
            <a:prstGeom prst="flowChartTerminator">
              <a:avLst/>
            </a:prstGeom>
            <a:solidFill>
              <a:srgbClr val="FF6969"/>
            </a:solidFill>
            <a:ln w="38100">
              <a:solidFill>
                <a:schemeClr val="bg1"/>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4" name="Text Box 13"/>
            <p:cNvSpPr txBox="1"/>
            <p:nvPr/>
          </p:nvSpPr>
          <p:spPr>
            <a:xfrm>
              <a:off x="203" y="2642"/>
              <a:ext cx="5053" cy="1113"/>
            </a:xfrm>
            <a:prstGeom prst="rect">
              <a:avLst/>
            </a:prstGeom>
            <a:noFill/>
          </p:spPr>
          <p:txBody>
            <a:bodyPr wrap="square" rtlCol="0">
              <a:spAutoFit/>
            </a:bodyPr>
            <a:lstStyle/>
            <a:p>
              <a:pPr indent="457200" algn="l"/>
              <a:r>
                <a:rPr lang="en-US" sz="4000">
                  <a:latin typeface="Arial" panose="020B0604020202020204" pitchFamily="34" charset="0"/>
                  <a:cs typeface="Arial" panose="020B0604020202020204" pitchFamily="34" charset="0"/>
                  <a:sym typeface="+mn-ea"/>
                </a:rPr>
                <a:t>Chỉ cây cối</a:t>
              </a:r>
            </a:p>
          </p:txBody>
        </p:sp>
      </p:grpSp>
      <p:sp>
        <p:nvSpPr>
          <p:cNvPr id="2" name="Text Box 1"/>
          <p:cNvSpPr txBox="1"/>
          <p:nvPr/>
        </p:nvSpPr>
        <p:spPr>
          <a:xfrm>
            <a:off x="128905" y="2706370"/>
            <a:ext cx="11868785" cy="3929380"/>
          </a:xfrm>
          <a:prstGeom prst="rect">
            <a:avLst/>
          </a:prstGeom>
          <a:solidFill>
            <a:srgbClr val="FF6969">
              <a:alpha val="81000"/>
            </a:srgbClr>
          </a:solidFill>
        </p:spPr>
        <p:txBody>
          <a:bodyPr wrap="square" rtlCol="0">
            <a:noAutofit/>
          </a:bodyPr>
          <a:lstStyle/>
          <a:p>
            <a:pPr algn="ctr">
              <a:lnSpc>
                <a:spcPct val="110000"/>
              </a:lnSpc>
            </a:pPr>
            <a:r>
              <a:rPr lang="en-US" sz="4000">
                <a:solidFill>
                  <a:schemeClr val="tx1"/>
                </a:solidFill>
                <a:latin typeface="Arial" panose="020B0604020202020204" pitchFamily="34" charset="0"/>
                <a:cs typeface="Arial" panose="020B0604020202020204" pitchFamily="34" charset="0"/>
                <a:sym typeface="+mn-ea"/>
              </a:rPr>
              <a:t>      </a:t>
            </a:r>
            <a:endParaRPr lang="en-US" sz="4000">
              <a:solidFill>
                <a:schemeClr val="tx1"/>
              </a:solidFill>
              <a:latin typeface="Arial" panose="020B0604020202020204" pitchFamily="34" charset="0"/>
              <a:cs typeface="Arial" panose="020B0604020202020204" pitchFamily="34" charset="0"/>
            </a:endParaRPr>
          </a:p>
          <a:p>
            <a:pPr indent="457200" algn="just"/>
            <a:endParaRPr lang="en-US" sz="4000">
              <a:solidFill>
                <a:schemeClr val="tx1"/>
              </a:solidFill>
              <a:latin typeface="Arial" panose="020B0604020202020204" pitchFamily="34" charset="0"/>
              <a:cs typeface="Arial" panose="020B0604020202020204" pitchFamily="34" charset="0"/>
            </a:endParaRPr>
          </a:p>
        </p:txBody>
      </p:sp>
      <p:sp>
        <p:nvSpPr>
          <p:cNvPr id="22" name="Text Box 21"/>
          <p:cNvSpPr txBox="1"/>
          <p:nvPr/>
        </p:nvSpPr>
        <p:spPr>
          <a:xfrm>
            <a:off x="1910715" y="3150870"/>
            <a:ext cx="9932670" cy="1323439"/>
          </a:xfrm>
          <a:prstGeom prst="rect">
            <a:avLst/>
          </a:prstGeom>
          <a:solidFill>
            <a:schemeClr val="bg1"/>
          </a:solidFill>
        </p:spPr>
        <p:txBody>
          <a:bodyPr wrap="square" rtlCol="0">
            <a:spAutoFit/>
          </a:bodyPr>
          <a:lstStyle/>
          <a:p>
            <a:pPr indent="457200" algn="just"/>
            <a:r>
              <a:rPr lang="en-US" sz="4000">
                <a:latin typeface="Arial" panose="020B0604020202020204" pitchFamily="34" charset="0"/>
                <a:cs typeface="Arial" panose="020B0604020202020204" pitchFamily="34" charset="0"/>
                <a:sym typeface="+mn-ea"/>
              </a:rPr>
              <a:t> </a:t>
            </a:r>
            <a:r>
              <a:rPr lang="en-US" sz="4000" b="1">
                <a:solidFill>
                  <a:srgbClr val="FF0000"/>
                </a:solidFill>
                <a:latin typeface="Arial" panose="020B0604020202020204" pitchFamily="34" charset="0"/>
                <a:cs typeface="Arial" panose="020B0604020202020204" pitchFamily="34" charset="0"/>
                <a:sym typeface="+mn-ea"/>
              </a:rPr>
              <a:t>Cây bàng </a:t>
            </a:r>
            <a:r>
              <a:rPr lang="en-US" sz="4000">
                <a:latin typeface="Arial" panose="020B0604020202020204" pitchFamily="34" charset="0"/>
                <a:cs typeface="Arial" panose="020B0604020202020204" pitchFamily="34" charset="0"/>
                <a:sym typeface="+mn-ea"/>
              </a:rPr>
              <a:t>được trồng ở giữa sân trường em.</a:t>
            </a:r>
          </a:p>
        </p:txBody>
      </p:sp>
      <p:sp>
        <p:nvSpPr>
          <p:cNvPr id="23" name="Text Box 22"/>
          <p:cNvSpPr txBox="1"/>
          <p:nvPr/>
        </p:nvSpPr>
        <p:spPr>
          <a:xfrm>
            <a:off x="1910715" y="4550410"/>
            <a:ext cx="9932035" cy="706755"/>
          </a:xfrm>
          <a:prstGeom prst="rect">
            <a:avLst/>
          </a:prstGeom>
          <a:solidFill>
            <a:schemeClr val="bg1"/>
          </a:solidFill>
        </p:spPr>
        <p:txBody>
          <a:bodyPr wrap="square" rtlCol="0">
            <a:spAutoFit/>
          </a:bodyPr>
          <a:lstStyle/>
          <a:p>
            <a:pPr indent="457200" algn="just"/>
            <a:r>
              <a:rPr lang="en-US" sz="4000">
                <a:latin typeface="Arial" panose="020B0604020202020204" pitchFamily="34" charset="0"/>
                <a:cs typeface="Arial" panose="020B0604020202020204" pitchFamily="34" charset="0"/>
                <a:sym typeface="+mn-ea"/>
              </a:rPr>
              <a:t> </a:t>
            </a:r>
            <a:r>
              <a:rPr lang="en-US" sz="4000" b="1">
                <a:solidFill>
                  <a:srgbClr val="FF0000"/>
                </a:solidFill>
                <a:latin typeface="Arial" panose="020B0604020202020204" pitchFamily="34" charset="0"/>
                <a:cs typeface="Arial" panose="020B0604020202020204" pitchFamily="34" charset="0"/>
                <a:sym typeface="+mn-ea"/>
              </a:rPr>
              <a:t>Cây cam này </a:t>
            </a:r>
            <a:r>
              <a:rPr lang="en-US" sz="4000">
                <a:latin typeface="Arial" panose="020B0604020202020204" pitchFamily="34" charset="0"/>
                <a:cs typeface="Arial" panose="020B0604020202020204" pitchFamily="34" charset="0"/>
                <a:sym typeface="+mn-ea"/>
              </a:rPr>
              <a:t>ra quả quanh năm.</a:t>
            </a:r>
          </a:p>
        </p:txBody>
      </p:sp>
      <p:pic>
        <p:nvPicPr>
          <p:cNvPr id="17" name="Picture 16" descr="tải_xuống__15_-removebg-preview"/>
          <p:cNvPicPr>
            <a:picLocks noChangeAspect="1"/>
          </p:cNvPicPr>
          <p:nvPr/>
        </p:nvPicPr>
        <p:blipFill>
          <a:blip r:embed="rId3"/>
          <a:stretch>
            <a:fillRect/>
          </a:stretch>
        </p:blipFill>
        <p:spPr>
          <a:xfrm flipH="1">
            <a:off x="172085" y="3291205"/>
            <a:ext cx="1688465" cy="3063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22" grpId="0" bldLvl="0" animBg="1"/>
      <p:bldP spid="22" grpId="1" animBg="1"/>
      <p:bldP spid="23" grpId="0" bldLvl="0" animBg="1"/>
      <p:bldP spid="2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8"/>
          <p:cNvSpPr/>
          <p:nvPr/>
        </p:nvSpPr>
        <p:spPr>
          <a:xfrm>
            <a:off x="282575" y="120015"/>
            <a:ext cx="11560175" cy="1082040"/>
          </a:xfrm>
          <a:prstGeom prst="roundRect">
            <a:avLst/>
          </a:prstGeom>
          <a:solidFill>
            <a:schemeClr val="bg1"/>
          </a:solidFill>
          <a:ln w="12700">
            <a:solidFill>
              <a:srgbClr val="48B6E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90000"/>
              </a:lnSpc>
            </a:pPr>
            <a:r>
              <a:rPr lang="en-US" sz="4000" b="1">
                <a:solidFill>
                  <a:schemeClr val="tx1"/>
                </a:solidFill>
                <a:latin typeface="Arial" panose="020B0604020202020204" pitchFamily="34" charset="0"/>
                <a:cs typeface="Arial" panose="020B0604020202020204" pitchFamily="34" charset="0"/>
                <a:sym typeface="+mn-ea"/>
              </a:rPr>
              <a:t>     3. Đặt 1 - 2 câu có chủ ngữ:</a:t>
            </a:r>
          </a:p>
        </p:txBody>
      </p:sp>
      <p:grpSp>
        <p:nvGrpSpPr>
          <p:cNvPr id="15" name="Group 14"/>
          <p:cNvGrpSpPr/>
          <p:nvPr/>
        </p:nvGrpSpPr>
        <p:grpSpPr>
          <a:xfrm>
            <a:off x="193675" y="1487805"/>
            <a:ext cx="3409315" cy="1086485"/>
            <a:chOff x="305" y="2343"/>
            <a:chExt cx="5369" cy="1711"/>
          </a:xfrm>
        </p:grpSpPr>
        <p:sp>
          <p:nvSpPr>
            <p:cNvPr id="13" name="Flowchart: Terminator 12"/>
            <p:cNvSpPr/>
            <p:nvPr/>
          </p:nvSpPr>
          <p:spPr>
            <a:xfrm>
              <a:off x="815" y="2343"/>
              <a:ext cx="4859" cy="1711"/>
            </a:xfrm>
            <a:prstGeom prst="flowChartTerminator">
              <a:avLst/>
            </a:prstGeom>
            <a:solidFill>
              <a:srgbClr val="FFC000"/>
            </a:solidFill>
            <a:ln w="38100">
              <a:solidFill>
                <a:schemeClr val="bg1"/>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4" name="Text Box 13"/>
            <p:cNvSpPr txBox="1"/>
            <p:nvPr/>
          </p:nvSpPr>
          <p:spPr>
            <a:xfrm>
              <a:off x="305" y="2642"/>
              <a:ext cx="5277" cy="1113"/>
            </a:xfrm>
            <a:prstGeom prst="rect">
              <a:avLst/>
            </a:prstGeom>
            <a:noFill/>
          </p:spPr>
          <p:txBody>
            <a:bodyPr wrap="square" rtlCol="0">
              <a:spAutoFit/>
            </a:bodyPr>
            <a:lstStyle/>
            <a:p>
              <a:pPr indent="457200" algn="l"/>
              <a:r>
                <a:rPr lang="en-US" sz="4000">
                  <a:latin typeface="Arial" panose="020B0604020202020204" pitchFamily="34" charset="0"/>
                  <a:cs typeface="Arial" panose="020B0604020202020204" pitchFamily="34" charset="0"/>
                  <a:sym typeface="+mn-ea"/>
                </a:rPr>
                <a:t>Chỉ loài vật</a:t>
              </a:r>
            </a:p>
          </p:txBody>
        </p:sp>
      </p:grpSp>
      <p:sp>
        <p:nvSpPr>
          <p:cNvPr id="2" name="Text Box 1"/>
          <p:cNvSpPr txBox="1"/>
          <p:nvPr/>
        </p:nvSpPr>
        <p:spPr>
          <a:xfrm>
            <a:off x="128905" y="2706370"/>
            <a:ext cx="11868785" cy="3929380"/>
          </a:xfrm>
          <a:prstGeom prst="rect">
            <a:avLst/>
          </a:prstGeom>
          <a:solidFill>
            <a:srgbClr val="FFC000">
              <a:alpha val="74000"/>
            </a:srgbClr>
          </a:solidFill>
        </p:spPr>
        <p:txBody>
          <a:bodyPr wrap="square" rtlCol="0">
            <a:noAutofit/>
          </a:bodyPr>
          <a:lstStyle/>
          <a:p>
            <a:pPr algn="ctr">
              <a:lnSpc>
                <a:spcPct val="110000"/>
              </a:lnSpc>
            </a:pPr>
            <a:r>
              <a:rPr lang="en-US" sz="4000">
                <a:solidFill>
                  <a:schemeClr val="tx1"/>
                </a:solidFill>
                <a:latin typeface="Arial" panose="020B0604020202020204" pitchFamily="34" charset="0"/>
                <a:cs typeface="Arial" panose="020B0604020202020204" pitchFamily="34" charset="0"/>
                <a:sym typeface="+mn-ea"/>
              </a:rPr>
              <a:t>      </a:t>
            </a:r>
            <a:endParaRPr lang="en-US" sz="4000">
              <a:solidFill>
                <a:schemeClr val="tx1"/>
              </a:solidFill>
              <a:latin typeface="Arial" panose="020B0604020202020204" pitchFamily="34" charset="0"/>
              <a:cs typeface="Arial" panose="020B0604020202020204" pitchFamily="34" charset="0"/>
            </a:endParaRPr>
          </a:p>
          <a:p>
            <a:pPr indent="457200" algn="just"/>
            <a:endParaRPr lang="en-US" sz="4000">
              <a:solidFill>
                <a:schemeClr val="tx1"/>
              </a:solidFill>
              <a:latin typeface="Arial" panose="020B0604020202020204" pitchFamily="34" charset="0"/>
              <a:cs typeface="Arial" panose="020B0604020202020204" pitchFamily="34" charset="0"/>
            </a:endParaRPr>
          </a:p>
        </p:txBody>
      </p:sp>
      <p:sp>
        <p:nvSpPr>
          <p:cNvPr id="22" name="Text Box 21"/>
          <p:cNvSpPr txBox="1"/>
          <p:nvPr/>
        </p:nvSpPr>
        <p:spPr>
          <a:xfrm>
            <a:off x="2646680" y="3150870"/>
            <a:ext cx="8682355" cy="706755"/>
          </a:xfrm>
          <a:prstGeom prst="rect">
            <a:avLst/>
          </a:prstGeom>
          <a:solidFill>
            <a:schemeClr val="bg1"/>
          </a:solidFill>
        </p:spPr>
        <p:txBody>
          <a:bodyPr wrap="square" rtlCol="0">
            <a:spAutoFit/>
          </a:bodyPr>
          <a:lstStyle/>
          <a:p>
            <a:pPr indent="457200" algn="just"/>
            <a:r>
              <a:rPr lang="en-US" sz="4000">
                <a:latin typeface="Arial" panose="020B0604020202020204" pitchFamily="34" charset="0"/>
                <a:cs typeface="Arial" panose="020B0604020202020204" pitchFamily="34" charset="0"/>
                <a:sym typeface="+mn-ea"/>
              </a:rPr>
              <a:t> </a:t>
            </a:r>
            <a:r>
              <a:rPr lang="en-US" sz="4000" b="1">
                <a:solidFill>
                  <a:srgbClr val="FF0000"/>
                </a:solidFill>
                <a:latin typeface="Arial" panose="020B0604020202020204" pitchFamily="34" charset="0"/>
                <a:cs typeface="Arial" panose="020B0604020202020204" pitchFamily="34" charset="0"/>
                <a:sym typeface="+mn-ea"/>
              </a:rPr>
              <a:t>Con mèo </a:t>
            </a:r>
            <a:r>
              <a:rPr lang="en-US" sz="4000">
                <a:latin typeface="Arial" panose="020B0604020202020204" pitchFamily="34" charset="0"/>
                <a:cs typeface="Arial" panose="020B0604020202020204" pitchFamily="34" charset="0"/>
                <a:sym typeface="+mn-ea"/>
              </a:rPr>
              <a:t>đang bắt chuột.</a:t>
            </a:r>
          </a:p>
        </p:txBody>
      </p:sp>
      <p:sp>
        <p:nvSpPr>
          <p:cNvPr id="23" name="Text Box 22"/>
          <p:cNvSpPr txBox="1"/>
          <p:nvPr/>
        </p:nvSpPr>
        <p:spPr>
          <a:xfrm>
            <a:off x="2646045" y="4550410"/>
            <a:ext cx="8682990" cy="706755"/>
          </a:xfrm>
          <a:prstGeom prst="rect">
            <a:avLst/>
          </a:prstGeom>
          <a:solidFill>
            <a:schemeClr val="bg1"/>
          </a:solidFill>
        </p:spPr>
        <p:txBody>
          <a:bodyPr wrap="square" rtlCol="0">
            <a:spAutoFit/>
          </a:bodyPr>
          <a:lstStyle/>
          <a:p>
            <a:pPr indent="457200" algn="just"/>
            <a:r>
              <a:rPr lang="en-US" sz="4000">
                <a:latin typeface="Arial" panose="020B0604020202020204" pitchFamily="34" charset="0"/>
                <a:cs typeface="Arial" panose="020B0604020202020204" pitchFamily="34" charset="0"/>
                <a:sym typeface="+mn-ea"/>
              </a:rPr>
              <a:t> </a:t>
            </a:r>
            <a:r>
              <a:rPr lang="en-US" sz="4000" b="1">
                <a:solidFill>
                  <a:srgbClr val="FF0000"/>
                </a:solidFill>
                <a:latin typeface="Arial" panose="020B0604020202020204" pitchFamily="34" charset="0"/>
                <a:cs typeface="Arial" panose="020B0604020202020204" pitchFamily="34" charset="0"/>
                <a:sym typeface="+mn-ea"/>
              </a:rPr>
              <a:t>Con gà trống </a:t>
            </a:r>
            <a:r>
              <a:rPr lang="en-US" sz="4000">
                <a:latin typeface="Arial" panose="020B0604020202020204" pitchFamily="34" charset="0"/>
                <a:cs typeface="Arial" panose="020B0604020202020204" pitchFamily="34" charset="0"/>
                <a:sym typeface="+mn-ea"/>
              </a:rPr>
              <a:t>có cái mào đỏ thẫm.</a:t>
            </a:r>
          </a:p>
        </p:txBody>
      </p:sp>
      <p:pic>
        <p:nvPicPr>
          <p:cNvPr id="4" name="Content Placeholder 3" descr="tải_xuống__19_-removebg-preview-removebg-preview"/>
          <p:cNvPicPr>
            <a:picLocks noGrp="1" noChangeAspect="1"/>
          </p:cNvPicPr>
          <p:nvPr>
            <p:ph sz="quarter" idx="4"/>
          </p:nvPr>
        </p:nvPicPr>
        <p:blipFill>
          <a:blip r:embed="rId3"/>
          <a:stretch>
            <a:fillRect/>
          </a:stretch>
        </p:blipFill>
        <p:spPr>
          <a:xfrm>
            <a:off x="0" y="2798445"/>
            <a:ext cx="2951480" cy="36849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22" grpId="0" bldLvl="0" animBg="1"/>
      <p:bldP spid="22" grpId="1" animBg="1"/>
      <p:bldP spid="23" grpId="0" bldLvl="0" animBg="1"/>
      <p:bldP spid="2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IMGBIN_com_-_Download_Transparent_PNG_Images__For_Free-removebg-preview"/>
          <p:cNvPicPr>
            <a:picLocks noChangeAspect="1"/>
          </p:cNvPicPr>
          <p:nvPr/>
        </p:nvPicPr>
        <p:blipFill>
          <a:blip r:embed="rId2"/>
          <a:stretch>
            <a:fillRect/>
          </a:stretch>
        </p:blipFill>
        <p:spPr>
          <a:xfrm flipH="1">
            <a:off x="746760" y="1308735"/>
            <a:ext cx="5680075" cy="5424170"/>
          </a:xfrm>
          <a:prstGeom prst="rect">
            <a:avLst/>
          </a:prstGeom>
        </p:spPr>
      </p:pic>
      <p:sp>
        <p:nvSpPr>
          <p:cNvPr id="31" name="Text Box 30"/>
          <p:cNvSpPr txBox="1"/>
          <p:nvPr/>
        </p:nvSpPr>
        <p:spPr>
          <a:xfrm>
            <a:off x="5486400" y="2870835"/>
            <a:ext cx="6096000" cy="2299970"/>
          </a:xfrm>
          <a:prstGeom prst="rect">
            <a:avLst/>
          </a:prstGeom>
          <a:solidFill>
            <a:srgbClr val="92D050"/>
          </a:solidFill>
        </p:spPr>
        <p:txBody>
          <a:bodyPr wrap="square" rtlCol="0">
            <a:noAutofit/>
          </a:bodyPr>
          <a:lstStyle/>
          <a:p>
            <a:pPr marL="457200" indent="-457200" algn="ctr">
              <a:lnSpc>
                <a:spcPct val="150000"/>
              </a:lnSpc>
              <a:buFont typeface="Wingdings" panose="05000000000000000000" pitchFamily="2" charset="2"/>
              <a:buChar char="ü"/>
            </a:pPr>
            <a:r>
              <a:rPr lang="en-US" sz="4000" b="1" dirty="0" err="1">
                <a:latin typeface="Times New Roman" panose="02020603050405020304" pitchFamily="18" charset="0"/>
                <a:cs typeface="Times New Roman" panose="02020603050405020304" pitchFamily="18" charset="0"/>
                <a:sym typeface="+mn-ea"/>
              </a:rPr>
              <a:t>Xem</a:t>
            </a:r>
            <a:r>
              <a:rPr lang="en-US" sz="4000" b="1" dirty="0">
                <a:latin typeface="Times New Roman" panose="02020603050405020304" pitchFamily="18" charset="0"/>
                <a:cs typeface="Times New Roman" panose="02020603050405020304" pitchFamily="18" charset="0"/>
                <a:sym typeface="+mn-ea"/>
              </a:rPr>
              <a:t> </a:t>
            </a:r>
            <a:r>
              <a:rPr lang="en-US" sz="4000" b="1" dirty="0" err="1">
                <a:latin typeface="Times New Roman" panose="02020603050405020304" pitchFamily="18" charset="0"/>
                <a:cs typeface="Times New Roman" panose="02020603050405020304" pitchFamily="18" charset="0"/>
                <a:sym typeface="+mn-ea"/>
              </a:rPr>
              <a:t>lại</a:t>
            </a:r>
            <a:r>
              <a:rPr lang="en-US" sz="4000" b="1" dirty="0">
                <a:latin typeface="Times New Roman" panose="02020603050405020304" pitchFamily="18" charset="0"/>
                <a:cs typeface="Times New Roman" panose="02020603050405020304" pitchFamily="18" charset="0"/>
                <a:sym typeface="+mn-ea"/>
              </a:rPr>
              <a:t> </a:t>
            </a:r>
            <a:r>
              <a:rPr lang="en-US" sz="4000" b="1" dirty="0" err="1">
                <a:latin typeface="Times New Roman" panose="02020603050405020304" pitchFamily="18" charset="0"/>
                <a:cs typeface="Times New Roman" panose="02020603050405020304" pitchFamily="18" charset="0"/>
                <a:sym typeface="+mn-ea"/>
              </a:rPr>
              <a:t>bài</a:t>
            </a:r>
            <a:r>
              <a:rPr lang="en-US" sz="4000" b="1" dirty="0">
                <a:latin typeface="Times New Roman" panose="02020603050405020304" pitchFamily="18" charset="0"/>
                <a:cs typeface="Times New Roman" panose="02020603050405020304" pitchFamily="18" charset="0"/>
                <a:sym typeface="+mn-ea"/>
              </a:rPr>
              <a:t> </a:t>
            </a:r>
            <a:r>
              <a:rPr lang="en-US" sz="4000" b="1" dirty="0" err="1">
                <a:latin typeface="Times New Roman" panose="02020603050405020304" pitchFamily="18" charset="0"/>
                <a:cs typeface="Times New Roman" panose="02020603050405020304" pitchFamily="18" charset="0"/>
                <a:sym typeface="+mn-ea"/>
              </a:rPr>
              <a:t>học</a:t>
            </a:r>
            <a:endParaRPr lang="en-US" sz="4000" b="1" dirty="0">
              <a:solidFill>
                <a:schemeClr val="tx1"/>
              </a:solidFill>
              <a:latin typeface="Times New Roman" panose="02020603050405020304" pitchFamily="18" charset="0"/>
              <a:cs typeface="Times New Roman" panose="02020603050405020304" pitchFamily="18" charset="0"/>
            </a:endParaRPr>
          </a:p>
          <a:p>
            <a:pPr marL="457200" indent="-457200" algn="ctr">
              <a:buFont typeface="Wingdings" panose="05000000000000000000" pitchFamily="2" charset="2"/>
              <a:buChar char="ü"/>
            </a:pPr>
            <a:r>
              <a:rPr lang="en-US" sz="4000" b="1" dirty="0" err="1">
                <a:latin typeface="Times New Roman" panose="02020603050405020304" pitchFamily="18" charset="0"/>
                <a:cs typeface="Times New Roman" panose="02020603050405020304" pitchFamily="18" charset="0"/>
                <a:sym typeface="+mn-ea"/>
              </a:rPr>
              <a:t>Chuẩn</a:t>
            </a:r>
            <a:r>
              <a:rPr lang="en-US" sz="4000" b="1" dirty="0">
                <a:latin typeface="Times New Roman" panose="02020603050405020304" pitchFamily="18" charset="0"/>
                <a:cs typeface="Times New Roman" panose="02020603050405020304" pitchFamily="18" charset="0"/>
                <a:sym typeface="+mn-ea"/>
              </a:rPr>
              <a:t> </a:t>
            </a:r>
            <a:r>
              <a:rPr lang="en-US" sz="4000" b="1" dirty="0" err="1">
                <a:latin typeface="Times New Roman" panose="02020603050405020304" pitchFamily="18" charset="0"/>
                <a:cs typeface="Times New Roman" panose="02020603050405020304" pitchFamily="18" charset="0"/>
                <a:sym typeface="+mn-ea"/>
              </a:rPr>
              <a:t>bị</a:t>
            </a:r>
            <a:r>
              <a:rPr lang="en-US" sz="4000" b="1" dirty="0">
                <a:latin typeface="Times New Roman" panose="02020603050405020304" pitchFamily="18" charset="0"/>
                <a:cs typeface="Times New Roman" panose="02020603050405020304" pitchFamily="18" charset="0"/>
                <a:sym typeface="+mn-ea"/>
              </a:rPr>
              <a:t> </a:t>
            </a:r>
            <a:r>
              <a:rPr lang="en-US" sz="4000" b="1" dirty="0" err="1">
                <a:latin typeface="Times New Roman" panose="02020603050405020304" pitchFamily="18" charset="0"/>
                <a:cs typeface="Times New Roman" panose="02020603050405020304" pitchFamily="18" charset="0"/>
                <a:sym typeface="+mn-ea"/>
              </a:rPr>
              <a:t>bài</a:t>
            </a:r>
            <a:r>
              <a:rPr lang="en-US" sz="4000" b="1" dirty="0">
                <a:latin typeface="Times New Roman" panose="02020603050405020304" pitchFamily="18" charset="0"/>
                <a:cs typeface="Times New Roman" panose="02020603050405020304" pitchFamily="18" charset="0"/>
                <a:sym typeface="+mn-ea"/>
              </a:rPr>
              <a:t> </a:t>
            </a:r>
            <a:r>
              <a:rPr lang="en-US" sz="4000" b="1" dirty="0" err="1">
                <a:latin typeface="Times New Roman" panose="02020603050405020304" pitchFamily="18" charset="0"/>
                <a:cs typeface="Times New Roman" panose="02020603050405020304" pitchFamily="18" charset="0"/>
                <a:sym typeface="+mn-ea"/>
              </a:rPr>
              <a:t>tiếp</a:t>
            </a:r>
            <a:r>
              <a:rPr lang="en-US" sz="4000" b="1" dirty="0">
                <a:latin typeface="Times New Roman" panose="02020603050405020304" pitchFamily="18" charset="0"/>
                <a:cs typeface="Times New Roman" panose="02020603050405020304" pitchFamily="18" charset="0"/>
                <a:sym typeface="+mn-ea"/>
              </a:rPr>
              <a:t> </a:t>
            </a:r>
            <a:r>
              <a:rPr lang="en-US" sz="4000" b="1" dirty="0" err="1">
                <a:latin typeface="Times New Roman" panose="02020603050405020304" pitchFamily="18" charset="0"/>
                <a:cs typeface="Times New Roman" panose="02020603050405020304" pitchFamily="18" charset="0"/>
                <a:sym typeface="+mn-ea"/>
              </a:rPr>
              <a:t>theo</a:t>
            </a:r>
            <a:endParaRPr lang="en-US" sz="4000" b="1" dirty="0">
              <a:latin typeface="Times New Roman" panose="02020603050405020304" pitchFamily="18" charset="0"/>
              <a:cs typeface="Times New Roman" panose="02020603050405020304" pitchFamily="18" charset="0"/>
              <a:sym typeface="+mn-ea"/>
            </a:endParaRPr>
          </a:p>
          <a:p>
            <a:pPr marL="457200" indent="-457200" algn="ctr">
              <a:buFont typeface="Wingdings" panose="05000000000000000000" pitchFamily="2" charset="2"/>
              <a:buChar char="ü"/>
            </a:pPr>
            <a:endParaRPr lang="en-US" sz="4000" b="1" dirty="0">
              <a:gradFill>
                <a:gsLst>
                  <a:gs pos="0">
                    <a:srgbClr val="7B32B2"/>
                  </a:gs>
                  <a:gs pos="100000">
                    <a:srgbClr val="401A5D"/>
                  </a:gs>
                </a:gsLst>
                <a:lin scaled="0"/>
              </a:gradFill>
              <a:latin typeface="Arial" panose="020B0604020202020204" pitchFamily="34" charset="0"/>
              <a:cs typeface="Arial" panose="020B0604020202020204" pitchFamily="34" charset="0"/>
            </a:endParaRPr>
          </a:p>
        </p:txBody>
      </p:sp>
      <p:sp>
        <p:nvSpPr>
          <p:cNvPr id="2" name="矩形 61536760">
            <a:extLst>
              <a:ext uri="{FF2B5EF4-FFF2-40B4-BE49-F238E27FC236}">
                <a16:creationId xmlns:a16="http://schemas.microsoft.com/office/drawing/2014/main" id="{E8922EAC-6DD6-530F-A101-57EDB6740B96}"/>
              </a:ext>
            </a:extLst>
          </p:cNvPr>
          <p:cNvSpPr/>
          <p:nvPr/>
        </p:nvSpPr>
        <p:spPr>
          <a:xfrm>
            <a:off x="3300234" y="125095"/>
            <a:ext cx="8879066" cy="2016125"/>
          </a:xfrm>
          <a:prstGeom prst="rect">
            <a:avLst/>
          </a:prstGeom>
          <a:noFill/>
        </p:spPr>
        <p:txBody>
          <a:bodyPr wrap="square">
            <a:spAutoFit/>
          </a:bodyPr>
          <a:lstStyle/>
          <a:p>
            <a:pPr algn="ctr" defTabSz="914400">
              <a:spcBef>
                <a:spcPct val="0"/>
              </a:spcBef>
            </a:pPr>
            <a:r>
              <a:rPr lang="en-US" altLang="zh-CN" sz="12500" spc="300" dirty="0" err="1">
                <a:solidFill>
                  <a:schemeClr val="bg1"/>
                </a:solidFill>
                <a:latin typeface="SVN-Stella" panose="02000000000000000000" pitchFamily="50" charset="0"/>
                <a:cs typeface="+mn-ea"/>
                <a:sym typeface="+mn-lt"/>
              </a:rPr>
              <a:t>Dặn</a:t>
            </a:r>
            <a:r>
              <a:rPr lang="en-US" altLang="zh-CN" sz="12500" spc="300" dirty="0">
                <a:solidFill>
                  <a:schemeClr val="bg1"/>
                </a:solidFill>
                <a:latin typeface="SVN-Stella" panose="02000000000000000000" pitchFamily="50" charset="0"/>
                <a:cs typeface="+mn-ea"/>
                <a:sym typeface="+mn-lt"/>
              </a:rPr>
              <a:t> </a:t>
            </a:r>
            <a:r>
              <a:rPr lang="en-US" altLang="zh-CN" sz="12500" spc="300" dirty="0" err="1">
                <a:solidFill>
                  <a:schemeClr val="bg1"/>
                </a:solidFill>
                <a:latin typeface="SVN-Stella" panose="02000000000000000000" pitchFamily="50" charset="0"/>
                <a:cs typeface="+mn-ea"/>
                <a:sym typeface="+mn-lt"/>
              </a:rPr>
              <a:t>dò</a:t>
            </a:r>
            <a:r>
              <a:rPr lang="en-US" altLang="zh-CN" sz="12500" spc="300" dirty="0">
                <a:solidFill>
                  <a:schemeClr val="bg1"/>
                </a:solidFill>
                <a:latin typeface="SVN-Stella" panose="02000000000000000000" pitchFamily="50" charset="0"/>
                <a:cs typeface="+mn-ea"/>
                <a:sym typeface="+mn-l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3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20700" y="114300"/>
            <a:ext cx="12346305" cy="4173220"/>
            <a:chOff x="3199" y="7249"/>
            <a:chExt cx="19443" cy="6572"/>
          </a:xfrm>
        </p:grpSpPr>
        <p:sp>
          <p:nvSpPr>
            <p:cNvPr id="16" name="矩形 61536760"/>
            <p:cNvSpPr/>
            <p:nvPr/>
          </p:nvSpPr>
          <p:spPr>
            <a:xfrm>
              <a:off x="3199" y="7249"/>
              <a:ext cx="17530" cy="3779"/>
            </a:xfrm>
            <a:prstGeom prst="rect">
              <a:avLst/>
            </a:prstGeom>
            <a:noFill/>
          </p:spPr>
          <p:txBody>
            <a:bodyPr wrap="square">
              <a:spAutoFit/>
            </a:bodyPr>
            <a:lstStyle/>
            <a:p>
              <a:pPr algn="ctr" defTabSz="914400">
                <a:spcBef>
                  <a:spcPct val="0"/>
                </a:spcBef>
              </a:pPr>
              <a:endParaRPr lang="en-US" altLang="zh-CN" sz="15000" spc="300" dirty="0">
                <a:solidFill>
                  <a:srgbClr val="44546A"/>
                </a:solidFill>
                <a:latin typeface="SVN-Stella" panose="02000000000000000000" pitchFamily="50" charset="0"/>
                <a:cs typeface="+mn-ea"/>
                <a:sym typeface="+mn-lt"/>
              </a:endParaRPr>
            </a:p>
          </p:txBody>
        </p:sp>
        <p:sp>
          <p:nvSpPr>
            <p:cNvPr id="7" name="矩形 61536760"/>
            <p:cNvSpPr/>
            <p:nvPr/>
          </p:nvSpPr>
          <p:spPr>
            <a:xfrm>
              <a:off x="7723" y="10040"/>
              <a:ext cx="14919" cy="3781"/>
            </a:xfrm>
            <a:prstGeom prst="rect">
              <a:avLst/>
            </a:prstGeom>
            <a:noFill/>
          </p:spPr>
          <p:txBody>
            <a:bodyPr wrap="square">
              <a:spAutoFit/>
            </a:bodyPr>
            <a:lstStyle/>
            <a:p>
              <a:pPr algn="ctr" defTabSz="914400">
                <a:spcBef>
                  <a:spcPct val="0"/>
                </a:spcBef>
              </a:pPr>
              <a:r>
                <a:rPr lang="en-US" altLang="zh-CN" sz="15000" spc="300" dirty="0" err="1">
                  <a:solidFill>
                    <a:schemeClr val="bg1"/>
                  </a:solidFill>
                  <a:latin typeface="SVN-Stella" panose="02000000000000000000" pitchFamily="50" charset="0"/>
                  <a:cs typeface="+mn-ea"/>
                  <a:sym typeface="+mn-lt"/>
                </a:rPr>
                <a:t>Khởi</a:t>
              </a:r>
              <a:r>
                <a:rPr lang="en-US" altLang="zh-CN" sz="15000" spc="300" dirty="0">
                  <a:solidFill>
                    <a:schemeClr val="bg1"/>
                  </a:solidFill>
                  <a:latin typeface="SVN-Stella" panose="02000000000000000000" pitchFamily="50" charset="0"/>
                  <a:cs typeface="+mn-ea"/>
                  <a:sym typeface="+mn-lt"/>
                </a:rPr>
                <a:t> </a:t>
              </a:r>
              <a:r>
                <a:rPr lang="en-US" altLang="zh-CN" sz="15000" spc="300" dirty="0" err="1">
                  <a:solidFill>
                    <a:schemeClr val="bg1"/>
                  </a:solidFill>
                  <a:latin typeface="SVN-Stella" panose="02000000000000000000" pitchFamily="50" charset="0"/>
                  <a:cs typeface="+mn-ea"/>
                  <a:sym typeface="+mn-lt"/>
                </a:rPr>
                <a:t>động</a:t>
              </a:r>
              <a:endParaRPr lang="en-US" altLang="zh-CN" sz="15000" spc="300" dirty="0">
                <a:solidFill>
                  <a:schemeClr val="bg1"/>
                </a:solidFill>
                <a:latin typeface="SVN-Stella" panose="02000000000000000000" pitchFamily="50" charset="0"/>
                <a:cs typeface="+mn-ea"/>
                <a:sym typeface="+mn-lt"/>
              </a:endParaRPr>
            </a:p>
          </p:txBody>
        </p:sp>
      </p:grpSp>
      <p:pic>
        <p:nvPicPr>
          <p:cNvPr id="10" name="Picture 9" descr="tải_xuống__9_-removebg-preview"/>
          <p:cNvPicPr>
            <a:picLocks noChangeAspect="1"/>
          </p:cNvPicPr>
          <p:nvPr/>
        </p:nvPicPr>
        <p:blipFill>
          <a:blip r:embed="rId2"/>
          <a:stretch>
            <a:fillRect/>
          </a:stretch>
        </p:blipFill>
        <p:spPr>
          <a:xfrm>
            <a:off x="520700" y="2152650"/>
            <a:ext cx="3389630" cy="4591050"/>
          </a:xfrm>
          <a:prstGeom prst="rect">
            <a:avLst/>
          </a:prstGeom>
        </p:spPr>
      </p:pic>
      <p:pic>
        <p:nvPicPr>
          <p:cNvPr id="14" name="Picture 13" descr="Donald_Duck__1_-removebg-preview"/>
          <p:cNvPicPr>
            <a:picLocks noChangeAspect="1"/>
          </p:cNvPicPr>
          <p:nvPr/>
        </p:nvPicPr>
        <p:blipFill>
          <a:blip r:embed="rId3"/>
          <a:stretch>
            <a:fillRect/>
          </a:stretch>
        </p:blipFill>
        <p:spPr>
          <a:xfrm flipH="1">
            <a:off x="8521830" y="3501174"/>
            <a:ext cx="3920967" cy="34859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s 1"/>
          <p:cNvSpPr/>
          <p:nvPr/>
        </p:nvSpPr>
        <p:spPr>
          <a:xfrm>
            <a:off x="219075" y="334645"/>
            <a:ext cx="11774805" cy="6374765"/>
          </a:xfrm>
          <a:prstGeom prst="rect">
            <a:avLst/>
          </a:prstGeom>
          <a:solidFill>
            <a:srgbClr val="2E495E">
              <a:alpha val="61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Rectangle: Rounded Corners 8"/>
          <p:cNvSpPr/>
          <p:nvPr/>
        </p:nvSpPr>
        <p:spPr>
          <a:xfrm>
            <a:off x="282575" y="152400"/>
            <a:ext cx="11560175" cy="1678940"/>
          </a:xfrm>
          <a:prstGeom prst="roundRect">
            <a:avLst/>
          </a:prstGeom>
          <a:solidFill>
            <a:schemeClr val="bg1"/>
          </a:solidFill>
          <a:ln w="12700">
            <a:solidFill>
              <a:schemeClr val="accent2">
                <a:lumMod val="75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4000" b="1">
                <a:solidFill>
                  <a:schemeClr val="accent1">
                    <a:lumMod val="50000"/>
                  </a:schemeClr>
                </a:solidFill>
                <a:latin typeface="Arial" panose="020B0604020202020204" pitchFamily="34" charset="0"/>
                <a:cs typeface="Arial" panose="020B0604020202020204" pitchFamily="34" charset="0"/>
                <a:sym typeface="+mn-ea"/>
              </a:rPr>
              <a:t>  1. </a:t>
            </a:r>
            <a:r>
              <a:rPr lang="en-US" sz="4000">
                <a:solidFill>
                  <a:schemeClr val="accent1">
                    <a:lumMod val="50000"/>
                  </a:schemeClr>
                </a:solidFill>
                <a:latin typeface="Arial" panose="020B0604020202020204" pitchFamily="34" charset="0"/>
                <a:cs typeface="Arial" panose="020B0604020202020204" pitchFamily="34" charset="0"/>
                <a:sym typeface="+mn-ea"/>
              </a:rPr>
              <a:t>Cho biết chủ ngữ sau trả lời cho câu hỏi nào?</a:t>
            </a:r>
          </a:p>
          <a:p>
            <a:pPr algn="just">
              <a:lnSpc>
                <a:spcPct val="110000"/>
              </a:lnSpc>
            </a:pPr>
            <a:r>
              <a:rPr lang="en-US" sz="4000" b="1" i="1">
                <a:solidFill>
                  <a:schemeClr val="accent1">
                    <a:lumMod val="50000"/>
                  </a:schemeClr>
                </a:solidFill>
                <a:latin typeface="Arial" panose="020B0604020202020204" pitchFamily="34" charset="0"/>
                <a:cs typeface="Arial" panose="020B0604020202020204" pitchFamily="34" charset="0"/>
                <a:sym typeface="+mn-ea"/>
              </a:rPr>
              <a:t>         Khi hoa mai nở, </a:t>
            </a:r>
            <a:r>
              <a:rPr lang="en-US" sz="4000" b="1" i="1">
                <a:solidFill>
                  <a:srgbClr val="C00000"/>
                </a:solidFill>
                <a:latin typeface="Arial" panose="020B0604020202020204" pitchFamily="34" charset="0"/>
                <a:cs typeface="Arial" panose="020B0604020202020204" pitchFamily="34" charset="0"/>
                <a:sym typeface="+mn-ea"/>
              </a:rPr>
              <a:t>Tết</a:t>
            </a:r>
            <a:r>
              <a:rPr lang="en-US" sz="4000" b="1" i="1">
                <a:solidFill>
                  <a:schemeClr val="accent1">
                    <a:lumMod val="50000"/>
                  </a:schemeClr>
                </a:solidFill>
                <a:latin typeface="Arial" panose="020B0604020202020204" pitchFamily="34" charset="0"/>
                <a:cs typeface="Arial" panose="020B0604020202020204" pitchFamily="34" charset="0"/>
                <a:sym typeface="+mn-ea"/>
              </a:rPr>
              <a:t> đang đến gần.</a:t>
            </a:r>
          </a:p>
        </p:txBody>
      </p:sp>
      <p:grpSp>
        <p:nvGrpSpPr>
          <p:cNvPr id="14" name="Group 13"/>
          <p:cNvGrpSpPr/>
          <p:nvPr/>
        </p:nvGrpSpPr>
        <p:grpSpPr>
          <a:xfrm>
            <a:off x="3172105" y="2298470"/>
            <a:ext cx="6038999" cy="1136015"/>
            <a:chOff x="57430" y="2393720"/>
            <a:chExt cx="6038999" cy="1136015"/>
          </a:xfrm>
        </p:grpSpPr>
        <p:sp>
          <p:nvSpPr>
            <p:cNvPr id="11" name="Rectangle: Rounded Corners 10"/>
            <p:cNvSpPr/>
            <p:nvPr/>
          </p:nvSpPr>
          <p:spPr>
            <a:xfrm>
              <a:off x="290624" y="2393720"/>
              <a:ext cx="5805805" cy="113601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1D4C74"/>
                  </a:solidFill>
                  <a:latin typeface="Arial" panose="020B0604020202020204" pitchFamily="34" charset="0"/>
                  <a:cs typeface="Arial" panose="020B0604020202020204" pitchFamily="34" charset="0"/>
                </a:rPr>
                <a:t>   </a:t>
              </a:r>
              <a:r>
                <a:rPr lang="en-US" sz="4000">
                  <a:solidFill>
                    <a:srgbClr val="1D4C74"/>
                  </a:solidFill>
                  <a:latin typeface="Arial" panose="020B0604020202020204" pitchFamily="34" charset="0"/>
                  <a:cs typeface="Arial" panose="020B0604020202020204" pitchFamily="34" charset="0"/>
                </a:rPr>
                <a:t>Cái gì?</a:t>
              </a:r>
              <a:endParaRPr lang="en-US" sz="5400">
                <a:solidFill>
                  <a:srgbClr val="1D4C74"/>
                </a:solidFill>
                <a:latin typeface="Arial" panose="020B0604020202020204" pitchFamily="34" charset="0"/>
                <a:cs typeface="Arial" panose="020B0604020202020204" pitchFamily="34" charset="0"/>
              </a:endParaRPr>
            </a:p>
          </p:txBody>
        </p:sp>
        <p:pic>
          <p:nvPicPr>
            <p:cNvPr id="4"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430" y="2490240"/>
              <a:ext cx="812800" cy="837565"/>
            </a:xfrm>
            <a:prstGeom prst="rect">
              <a:avLst/>
            </a:prstGeom>
          </p:spPr>
        </p:pic>
      </p:grpSp>
      <p:grpSp>
        <p:nvGrpSpPr>
          <p:cNvPr id="17" name="Group 16"/>
          <p:cNvGrpSpPr/>
          <p:nvPr/>
        </p:nvGrpSpPr>
        <p:grpSpPr>
          <a:xfrm>
            <a:off x="3162782" y="3743195"/>
            <a:ext cx="5889572" cy="1136015"/>
            <a:chOff x="109067" y="4314060"/>
            <a:chExt cx="5889572" cy="1136015"/>
          </a:xfrm>
        </p:grpSpPr>
        <p:sp>
          <p:nvSpPr>
            <p:cNvPr id="12" name="Rectangle: Rounded Corners 11"/>
            <p:cNvSpPr/>
            <p:nvPr/>
          </p:nvSpPr>
          <p:spPr>
            <a:xfrm>
              <a:off x="351584" y="4314060"/>
              <a:ext cx="5647055" cy="113601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1D4C74"/>
                  </a:solidFill>
                  <a:latin typeface="Arial" panose="020B0604020202020204" pitchFamily="34" charset="0"/>
                  <a:cs typeface="Arial" panose="020B0604020202020204" pitchFamily="34" charset="0"/>
                </a:rPr>
                <a:t>    </a:t>
              </a:r>
              <a:r>
                <a:rPr lang="en-US" sz="4000">
                  <a:solidFill>
                    <a:srgbClr val="1D4C74"/>
                  </a:solidFill>
                  <a:latin typeface="Arial" panose="020B0604020202020204" pitchFamily="34" charset="0"/>
                  <a:cs typeface="Arial" panose="020B0604020202020204" pitchFamily="34" charset="0"/>
                  <a:sym typeface="+mn-ea"/>
                </a:rPr>
                <a:t>Con gì?</a:t>
              </a:r>
              <a:endParaRPr lang="en-US" sz="4000">
                <a:solidFill>
                  <a:srgbClr val="1D4C74"/>
                </a:solidFill>
                <a:latin typeface="Arial" panose="020B0604020202020204" pitchFamily="34" charset="0"/>
                <a:cs typeface="Arial" panose="020B0604020202020204" pitchFamily="34" charset="0"/>
              </a:endParaRPr>
            </a:p>
          </p:txBody>
        </p:sp>
        <p:pic>
          <p:nvPicPr>
            <p:cNvPr id="5"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067" y="4472810"/>
              <a:ext cx="760730" cy="819150"/>
            </a:xfrm>
            <a:prstGeom prst="rect">
              <a:avLst/>
            </a:prstGeom>
          </p:spPr>
        </p:pic>
      </p:grpSp>
      <p:grpSp>
        <p:nvGrpSpPr>
          <p:cNvPr id="15" name="Group 14"/>
          <p:cNvGrpSpPr/>
          <p:nvPr/>
        </p:nvGrpSpPr>
        <p:grpSpPr>
          <a:xfrm>
            <a:off x="3203750" y="5188585"/>
            <a:ext cx="5848810" cy="1136015"/>
            <a:chOff x="6982454" y="2402184"/>
            <a:chExt cx="4746204" cy="1136062"/>
          </a:xfrm>
        </p:grpSpPr>
        <p:sp>
          <p:nvSpPr>
            <p:cNvPr id="6" name="Rectangle: Rounded Corners 5"/>
            <p:cNvSpPr/>
            <p:nvPr/>
          </p:nvSpPr>
          <p:spPr>
            <a:xfrm>
              <a:off x="7069396" y="2402184"/>
              <a:ext cx="4659262" cy="113606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1D4C74"/>
                  </a:solidFill>
                  <a:latin typeface="Arial" panose="020B0604020202020204" pitchFamily="34" charset="0"/>
                  <a:cs typeface="Arial" panose="020B0604020202020204" pitchFamily="34" charset="0"/>
                </a:rPr>
                <a:t>   </a:t>
              </a:r>
              <a:r>
                <a:rPr lang="en-US" sz="4000">
                  <a:solidFill>
                    <a:srgbClr val="1D4C74"/>
                  </a:solidFill>
                  <a:latin typeface="Arial" panose="020B0604020202020204" pitchFamily="34" charset="0"/>
                  <a:cs typeface="Arial" panose="020B0604020202020204" pitchFamily="34" charset="0"/>
                  <a:sym typeface="+mn-ea"/>
                </a:rPr>
                <a:t> Ai?</a:t>
              </a:r>
              <a:endParaRPr lang="en-US" sz="4000">
                <a:solidFill>
                  <a:srgbClr val="1D4C74"/>
                </a:solidFill>
                <a:latin typeface="Arial" panose="020B0604020202020204" pitchFamily="34" charset="0"/>
                <a:cs typeface="Arial" panose="020B0604020202020204" pitchFamily="34" charset="0"/>
              </a:endParaRPr>
            </a:p>
          </p:txBody>
        </p:sp>
        <p:pic>
          <p:nvPicPr>
            <p:cNvPr id="8"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82454" y="2508864"/>
              <a:ext cx="852170" cy="926465"/>
            </a:xfrm>
            <a:prstGeom prst="rect">
              <a:avLst/>
            </a:prstGeom>
          </p:spPr>
        </p:pic>
      </p:grpSp>
      <p:pic>
        <p:nvPicPr>
          <p:cNvPr id="24" name="Picture 23" descr="tải_xuống__10_-removebg-preview"/>
          <p:cNvPicPr>
            <a:picLocks noChangeAspect="1"/>
          </p:cNvPicPr>
          <p:nvPr/>
        </p:nvPicPr>
        <p:blipFill>
          <a:blip r:embed="rId10"/>
          <a:stretch>
            <a:fillRect/>
          </a:stretch>
        </p:blipFill>
        <p:spPr>
          <a:xfrm>
            <a:off x="9217025" y="2498090"/>
            <a:ext cx="2625725" cy="38265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7"/>
                                        </p:tgtEl>
                                        <p:attrNameLst>
                                          <p:attrName>style.visibility</p:attrName>
                                        </p:attrNameLst>
                                      </p:cBhvr>
                                      <p:to>
                                        <p:strVal val="hidden"/>
                                      </p:to>
                                    </p:set>
                                  </p:childTnLst>
                                </p:cTn>
                              </p:par>
                            </p:childTnLst>
                          </p:cTn>
                        </p:par>
                        <p:par>
                          <p:cTn id="29" fill="hold">
                            <p:stCondLst>
                              <p:cond delay="0"/>
                            </p:stCondLst>
                            <p:childTnLst>
                              <p:par>
                                <p:cTn id="30" presetID="26" presetClass="emph" presetSubtype="0" fill="hold" nodeType="afterEffect">
                                  <p:stCondLst>
                                    <p:cond delay="0"/>
                                  </p:stCondLst>
                                  <p:childTnLst>
                                    <p:animEffect transition="out" filter="fade">
                                      <p:cBhvr>
                                        <p:cTn id="31" dur="500" tmFilter="0, 0; .2, .5; .8, .5; 1, 0"/>
                                        <p:tgtEl>
                                          <p:spTgt spid="14"/>
                                        </p:tgtEl>
                                      </p:cBhvr>
                                    </p:animEffect>
                                    <p:animScale>
                                      <p:cBhvr>
                                        <p:cTn id="32" dur="250" autoRev="1" fill="hold"/>
                                        <p:tgtEl>
                                          <p:spTgt spid="14"/>
                                        </p:tgtEl>
                                      </p:cBhvr>
                                      <p:by x="105000" y="105000"/>
                                    </p:animScale>
                                  </p:childTnLst>
                                  <p:subTnLst>
                                    <p:audio>
                                      <p:cMediaNode>
                                        <p:cTn display="0" masterRel="sameClick">
                                          <p:stCondLst>
                                            <p:cond evt="begin" delay="0">
                                              <p:tn val="30"/>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s 1"/>
          <p:cNvSpPr/>
          <p:nvPr/>
        </p:nvSpPr>
        <p:spPr>
          <a:xfrm>
            <a:off x="219075" y="334645"/>
            <a:ext cx="11774805" cy="6374765"/>
          </a:xfrm>
          <a:prstGeom prst="rect">
            <a:avLst/>
          </a:prstGeom>
          <a:solidFill>
            <a:srgbClr val="2E495E">
              <a:alpha val="61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Rectangle: Rounded Corners 8"/>
          <p:cNvSpPr/>
          <p:nvPr/>
        </p:nvSpPr>
        <p:spPr>
          <a:xfrm>
            <a:off x="282575" y="152400"/>
            <a:ext cx="11560175" cy="1935480"/>
          </a:xfrm>
          <a:prstGeom prst="roundRect">
            <a:avLst/>
          </a:prstGeom>
          <a:solidFill>
            <a:schemeClr val="bg1"/>
          </a:solidFill>
          <a:ln w="12700">
            <a:solidFill>
              <a:schemeClr val="accent2">
                <a:lumMod val="75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4000" b="1">
                <a:solidFill>
                  <a:schemeClr val="accent1">
                    <a:lumMod val="50000"/>
                  </a:schemeClr>
                </a:solidFill>
                <a:latin typeface="Arial" panose="020B0604020202020204" pitchFamily="34" charset="0"/>
                <a:cs typeface="Arial" panose="020B0604020202020204" pitchFamily="34" charset="0"/>
                <a:sym typeface="+mn-ea"/>
              </a:rPr>
              <a:t>    2. </a:t>
            </a:r>
            <a:r>
              <a:rPr lang="en-US" sz="4000">
                <a:solidFill>
                  <a:schemeClr val="accent1">
                    <a:lumMod val="50000"/>
                  </a:schemeClr>
                </a:solidFill>
                <a:latin typeface="Arial" panose="020B0604020202020204" pitchFamily="34" charset="0"/>
                <a:cs typeface="Arial" panose="020B0604020202020204" pitchFamily="34" charset="0"/>
                <a:sym typeface="+mn-ea"/>
              </a:rPr>
              <a:t>Hãy tìm Vị ngữ và cho biết vị ngữ đó trả lời cho câu hỏi nào?</a:t>
            </a:r>
          </a:p>
          <a:p>
            <a:pPr algn="just">
              <a:lnSpc>
                <a:spcPct val="110000"/>
              </a:lnSpc>
            </a:pPr>
            <a:r>
              <a:rPr lang="en-US" sz="4000" b="1" i="1">
                <a:solidFill>
                  <a:schemeClr val="accent1">
                    <a:lumMod val="50000"/>
                  </a:schemeClr>
                </a:solidFill>
                <a:latin typeface="Arial" panose="020B0604020202020204" pitchFamily="34" charset="0"/>
                <a:cs typeface="Arial" panose="020B0604020202020204" pitchFamily="34" charset="0"/>
                <a:sym typeface="+mn-ea"/>
              </a:rPr>
              <a:t>                       Con cún con đang ngủ.</a:t>
            </a:r>
          </a:p>
        </p:txBody>
      </p:sp>
      <p:grpSp>
        <p:nvGrpSpPr>
          <p:cNvPr id="14" name="Group 13"/>
          <p:cNvGrpSpPr/>
          <p:nvPr/>
        </p:nvGrpSpPr>
        <p:grpSpPr>
          <a:xfrm>
            <a:off x="3088920" y="3812310"/>
            <a:ext cx="6038999" cy="1136015"/>
            <a:chOff x="57430" y="2393720"/>
            <a:chExt cx="6038999" cy="1136015"/>
          </a:xfrm>
        </p:grpSpPr>
        <p:sp>
          <p:nvSpPr>
            <p:cNvPr id="11" name="Rectangle: Rounded Corners 10"/>
            <p:cNvSpPr/>
            <p:nvPr/>
          </p:nvSpPr>
          <p:spPr>
            <a:xfrm>
              <a:off x="290624" y="2393720"/>
              <a:ext cx="5805805" cy="113601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1D4C74"/>
                  </a:solidFill>
                  <a:latin typeface="Arial" panose="020B0604020202020204" pitchFamily="34" charset="0"/>
                  <a:cs typeface="Arial" panose="020B0604020202020204" pitchFamily="34" charset="0"/>
                </a:rPr>
                <a:t>   </a:t>
              </a:r>
              <a:r>
                <a:rPr lang="en-US" sz="4000">
                  <a:solidFill>
                    <a:srgbClr val="1D4C74"/>
                  </a:solidFill>
                  <a:latin typeface="Arial" panose="020B0604020202020204" pitchFamily="34" charset="0"/>
                  <a:cs typeface="Arial" panose="020B0604020202020204" pitchFamily="34" charset="0"/>
                </a:rPr>
                <a:t>làm gì?</a:t>
              </a:r>
              <a:endParaRPr lang="en-US" sz="5400">
                <a:solidFill>
                  <a:srgbClr val="1D4C74"/>
                </a:solidFill>
                <a:latin typeface="Arial" panose="020B0604020202020204" pitchFamily="34" charset="0"/>
                <a:cs typeface="Arial" panose="020B0604020202020204" pitchFamily="34" charset="0"/>
              </a:endParaRPr>
            </a:p>
          </p:txBody>
        </p:sp>
        <p:pic>
          <p:nvPicPr>
            <p:cNvPr id="4"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430" y="2490240"/>
              <a:ext cx="812800" cy="837565"/>
            </a:xfrm>
            <a:prstGeom prst="rect">
              <a:avLst/>
            </a:prstGeom>
          </p:spPr>
        </p:pic>
      </p:grpSp>
      <p:grpSp>
        <p:nvGrpSpPr>
          <p:cNvPr id="17" name="Group 16"/>
          <p:cNvGrpSpPr/>
          <p:nvPr/>
        </p:nvGrpSpPr>
        <p:grpSpPr>
          <a:xfrm>
            <a:off x="3004032" y="2472560"/>
            <a:ext cx="5943547" cy="1136015"/>
            <a:chOff x="109067" y="4413755"/>
            <a:chExt cx="5943547" cy="1136015"/>
          </a:xfrm>
        </p:grpSpPr>
        <p:sp>
          <p:nvSpPr>
            <p:cNvPr id="12" name="Rectangle: Rounded Corners 11"/>
            <p:cNvSpPr/>
            <p:nvPr/>
          </p:nvSpPr>
          <p:spPr>
            <a:xfrm>
              <a:off x="405559" y="4413755"/>
              <a:ext cx="5647055" cy="113601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1D4C74"/>
                  </a:solidFill>
                  <a:latin typeface="Arial" panose="020B0604020202020204" pitchFamily="34" charset="0"/>
                  <a:cs typeface="Arial" panose="020B0604020202020204" pitchFamily="34" charset="0"/>
                </a:rPr>
                <a:t>    </a:t>
              </a:r>
              <a:r>
                <a:rPr lang="en-US" sz="4000">
                  <a:solidFill>
                    <a:srgbClr val="1D4C74"/>
                  </a:solidFill>
                  <a:latin typeface="Arial" panose="020B0604020202020204" pitchFamily="34" charset="0"/>
                  <a:cs typeface="Arial" panose="020B0604020202020204" pitchFamily="34" charset="0"/>
                  <a:sym typeface="+mn-ea"/>
                </a:rPr>
                <a:t>là gì?</a:t>
              </a:r>
              <a:endParaRPr lang="en-US" sz="4000">
                <a:solidFill>
                  <a:srgbClr val="1D4C74"/>
                </a:solidFill>
                <a:latin typeface="Arial" panose="020B0604020202020204" pitchFamily="34" charset="0"/>
                <a:cs typeface="Arial" panose="020B0604020202020204" pitchFamily="34" charset="0"/>
              </a:endParaRPr>
            </a:p>
          </p:txBody>
        </p:sp>
        <p:pic>
          <p:nvPicPr>
            <p:cNvPr id="5"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067" y="4472810"/>
              <a:ext cx="760730" cy="819150"/>
            </a:xfrm>
            <a:prstGeom prst="rect">
              <a:avLst/>
            </a:prstGeom>
          </p:spPr>
        </p:pic>
      </p:grpSp>
      <p:grpSp>
        <p:nvGrpSpPr>
          <p:cNvPr id="15" name="Group 14"/>
          <p:cNvGrpSpPr/>
          <p:nvPr/>
        </p:nvGrpSpPr>
        <p:grpSpPr>
          <a:xfrm>
            <a:off x="3203750" y="5188585"/>
            <a:ext cx="5848810" cy="1136015"/>
            <a:chOff x="6982454" y="2402184"/>
            <a:chExt cx="4746204" cy="1136062"/>
          </a:xfrm>
        </p:grpSpPr>
        <p:sp>
          <p:nvSpPr>
            <p:cNvPr id="6" name="Rectangle: Rounded Corners 5"/>
            <p:cNvSpPr/>
            <p:nvPr/>
          </p:nvSpPr>
          <p:spPr>
            <a:xfrm>
              <a:off x="7069396" y="2402184"/>
              <a:ext cx="4659262" cy="113606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1D4C74"/>
                  </a:solidFill>
                  <a:latin typeface="Arial" panose="020B0604020202020204" pitchFamily="34" charset="0"/>
                  <a:cs typeface="Arial" panose="020B0604020202020204" pitchFamily="34" charset="0"/>
                </a:rPr>
                <a:t>   </a:t>
              </a:r>
              <a:r>
                <a:rPr lang="en-US" sz="4000">
                  <a:solidFill>
                    <a:srgbClr val="1D4C74"/>
                  </a:solidFill>
                  <a:latin typeface="Arial" panose="020B0604020202020204" pitchFamily="34" charset="0"/>
                  <a:cs typeface="Arial" panose="020B0604020202020204" pitchFamily="34" charset="0"/>
                  <a:sym typeface="+mn-ea"/>
                </a:rPr>
                <a:t> thế nào?</a:t>
              </a:r>
              <a:endParaRPr lang="en-US" sz="4000">
                <a:solidFill>
                  <a:srgbClr val="1D4C74"/>
                </a:solidFill>
                <a:latin typeface="Arial" panose="020B0604020202020204" pitchFamily="34" charset="0"/>
                <a:cs typeface="Arial" panose="020B0604020202020204" pitchFamily="34" charset="0"/>
              </a:endParaRPr>
            </a:p>
          </p:txBody>
        </p:sp>
        <p:pic>
          <p:nvPicPr>
            <p:cNvPr id="8"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82454" y="2508864"/>
              <a:ext cx="852170" cy="926465"/>
            </a:xfrm>
            <a:prstGeom prst="rect">
              <a:avLst/>
            </a:prstGeom>
          </p:spPr>
        </p:pic>
      </p:grpSp>
      <p:pic>
        <p:nvPicPr>
          <p:cNvPr id="7"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004465" y="2630575"/>
            <a:ext cx="812800" cy="837565"/>
          </a:xfrm>
          <a:prstGeom prst="rect">
            <a:avLst/>
          </a:prstGeom>
        </p:spPr>
      </p:pic>
      <p:pic>
        <p:nvPicPr>
          <p:cNvPr id="13"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138652" y="4010530"/>
            <a:ext cx="760730" cy="819150"/>
          </a:xfrm>
          <a:prstGeom prst="rect">
            <a:avLst/>
          </a:prstGeom>
        </p:spPr>
      </p:pic>
      <p:sp>
        <p:nvSpPr>
          <p:cNvPr id="19" name="Text Box 18"/>
          <p:cNvSpPr txBox="1"/>
          <p:nvPr/>
        </p:nvSpPr>
        <p:spPr>
          <a:xfrm>
            <a:off x="6848475" y="1452880"/>
            <a:ext cx="2787015" cy="706755"/>
          </a:xfrm>
          <a:prstGeom prst="rect">
            <a:avLst/>
          </a:prstGeom>
          <a:noFill/>
        </p:spPr>
        <p:txBody>
          <a:bodyPr wrap="square" rtlCol="0">
            <a:spAutoFit/>
          </a:bodyPr>
          <a:lstStyle/>
          <a:p>
            <a:r>
              <a:rPr lang="en-US" sz="4000" b="1" i="1">
                <a:solidFill>
                  <a:srgbClr val="C00000"/>
                </a:solidFill>
                <a:latin typeface="Arial" panose="020B0604020202020204" pitchFamily="34" charset="0"/>
                <a:cs typeface="Arial" panose="020B0604020202020204" pitchFamily="34" charset="0"/>
                <a:sym typeface="+mn-ea"/>
              </a:rPr>
              <a:t>đang ngủ.</a:t>
            </a:r>
          </a:p>
        </p:txBody>
      </p:sp>
      <p:pic>
        <p:nvPicPr>
          <p:cNvPr id="20" name="Picture 19" descr="tải_xuống__17_-removebg-preview"/>
          <p:cNvPicPr>
            <a:picLocks noChangeAspect="1"/>
          </p:cNvPicPr>
          <p:nvPr/>
        </p:nvPicPr>
        <p:blipFill>
          <a:blip r:embed="rId14"/>
          <a:stretch>
            <a:fillRect/>
          </a:stretch>
        </p:blipFill>
        <p:spPr>
          <a:xfrm>
            <a:off x="568960" y="3093720"/>
            <a:ext cx="2351405" cy="31280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5"/>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7"/>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7"/>
                                        </p:tgtEl>
                                        <p:attrNameLst>
                                          <p:attrName>style.visibility</p:attrName>
                                        </p:attrNameLst>
                                      </p:cBhvr>
                                      <p:to>
                                        <p:strVal val="hidden"/>
                                      </p:to>
                                    </p:set>
                                  </p:childTnLst>
                                </p:cTn>
                              </p:par>
                            </p:childTnLst>
                          </p:cTn>
                        </p:par>
                        <p:par>
                          <p:cTn id="42" fill="hold">
                            <p:stCondLst>
                              <p:cond delay="0"/>
                            </p:stCondLst>
                            <p:childTnLst>
                              <p:par>
                                <p:cTn id="43" presetID="26" presetClass="emph" presetSubtype="0" fill="hold" nodeType="afterEffect">
                                  <p:stCondLst>
                                    <p:cond delay="0"/>
                                  </p:stCondLst>
                                  <p:childTnLst>
                                    <p:animEffect transition="out" filter="fade">
                                      <p:cBhvr>
                                        <p:cTn id="44" dur="500" tmFilter="0, 0; .2, .5; .8, .5; 1, 0"/>
                                        <p:tgtEl>
                                          <p:spTgt spid="14"/>
                                        </p:tgtEl>
                                      </p:cBhvr>
                                    </p:animEffect>
                                    <p:animScale>
                                      <p:cBhvr>
                                        <p:cTn id="45" dur="250" autoRev="1" fill="hold"/>
                                        <p:tgtEl>
                                          <p:spTgt spid="14"/>
                                        </p:tgtEl>
                                      </p:cBhvr>
                                      <p:by x="105000" y="105000"/>
                                    </p:animScale>
                                  </p:childTnLst>
                                  <p:subTnLst>
                                    <p:audio>
                                      <p:cMediaNode>
                                        <p:cTn display="0" masterRel="sameClick">
                                          <p:stCondLst>
                                            <p:cond evt="begin" delay="0">
                                              <p:tn val="43"/>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9" grpId="0"/>
      <p:bldP spid="1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f4216fc5-20c6-46a2-a795-2c669e44884e-removebg-preview"/>
          <p:cNvPicPr>
            <a:picLocks noChangeAspect="1"/>
          </p:cNvPicPr>
          <p:nvPr/>
        </p:nvPicPr>
        <p:blipFill>
          <a:blip r:embed="rId3"/>
          <a:stretch>
            <a:fillRect/>
          </a:stretch>
        </p:blipFill>
        <p:spPr>
          <a:xfrm flipH="1">
            <a:off x="8202295" y="4588510"/>
            <a:ext cx="1971675" cy="2269490"/>
          </a:xfrm>
          <a:prstGeom prst="rect">
            <a:avLst/>
          </a:prstGeom>
        </p:spPr>
      </p:pic>
      <p:pic>
        <p:nvPicPr>
          <p:cNvPr id="21" name="Picture 20" descr="tải_xuống__18_-removebg-preview"/>
          <p:cNvPicPr>
            <a:picLocks noChangeAspect="1"/>
          </p:cNvPicPr>
          <p:nvPr/>
        </p:nvPicPr>
        <p:blipFill>
          <a:blip r:embed="rId4"/>
          <a:stretch>
            <a:fillRect/>
          </a:stretch>
        </p:blipFill>
        <p:spPr>
          <a:xfrm>
            <a:off x="5147310" y="3670935"/>
            <a:ext cx="1614805" cy="2185035"/>
          </a:xfrm>
          <a:prstGeom prst="rect">
            <a:avLst/>
          </a:prstGeom>
        </p:spPr>
      </p:pic>
      <p:pic>
        <p:nvPicPr>
          <p:cNvPr id="16" name="Picture 15" descr="Goofy-removebg-preview"/>
          <p:cNvPicPr>
            <a:picLocks noChangeAspect="1"/>
          </p:cNvPicPr>
          <p:nvPr/>
        </p:nvPicPr>
        <p:blipFill>
          <a:blip r:embed="rId5"/>
          <a:stretch>
            <a:fillRect/>
          </a:stretch>
        </p:blipFill>
        <p:spPr>
          <a:xfrm>
            <a:off x="2082800" y="2936240"/>
            <a:ext cx="2589530" cy="3841115"/>
          </a:xfrm>
          <a:prstGeom prst="rect">
            <a:avLst/>
          </a:prstGeom>
        </p:spPr>
      </p:pic>
      <p:grpSp>
        <p:nvGrpSpPr>
          <p:cNvPr id="9" name="Group 8"/>
          <p:cNvGrpSpPr/>
          <p:nvPr/>
        </p:nvGrpSpPr>
        <p:grpSpPr>
          <a:xfrm>
            <a:off x="-2592600" y="-162487"/>
            <a:ext cx="12766570" cy="2399665"/>
            <a:chOff x="870" y="-491"/>
            <a:chExt cx="17530" cy="3779"/>
          </a:xfrm>
        </p:grpSpPr>
        <p:sp>
          <p:nvSpPr>
            <p:cNvPr id="4" name="矩形 61536760"/>
            <p:cNvSpPr/>
            <p:nvPr/>
          </p:nvSpPr>
          <p:spPr>
            <a:xfrm>
              <a:off x="870" y="-491"/>
              <a:ext cx="17530" cy="3779"/>
            </a:xfrm>
            <a:prstGeom prst="rect">
              <a:avLst/>
            </a:prstGeom>
            <a:noFill/>
          </p:spPr>
          <p:txBody>
            <a:bodyPr wrap="square">
              <a:spAutoFit/>
            </a:bodyPr>
            <a:lstStyle/>
            <a:p>
              <a:pPr algn="ctr" defTabSz="914400">
                <a:spcBef>
                  <a:spcPct val="0"/>
                </a:spcBef>
              </a:pPr>
              <a:endParaRPr lang="en-US" altLang="zh-CN" sz="15000" spc="300" dirty="0">
                <a:solidFill>
                  <a:srgbClr val="44546A"/>
                </a:solidFill>
                <a:latin typeface="SVN-Stella" panose="02000000000000000000" pitchFamily="50" charset="0"/>
                <a:cs typeface="+mn-ea"/>
                <a:sym typeface="+mn-lt"/>
              </a:endParaRPr>
            </a:p>
          </p:txBody>
        </p:sp>
        <p:sp>
          <p:nvSpPr>
            <p:cNvPr id="7" name="矩形 61536760"/>
            <p:cNvSpPr/>
            <p:nvPr/>
          </p:nvSpPr>
          <p:spPr>
            <a:xfrm>
              <a:off x="3317" y="-428"/>
              <a:ext cx="12192" cy="3175"/>
            </a:xfrm>
            <a:prstGeom prst="rect">
              <a:avLst/>
            </a:prstGeom>
            <a:noFill/>
          </p:spPr>
          <p:txBody>
            <a:bodyPr wrap="square">
              <a:spAutoFit/>
            </a:bodyPr>
            <a:lstStyle/>
            <a:p>
              <a:pPr algn="ctr" defTabSz="914400">
                <a:spcBef>
                  <a:spcPct val="0"/>
                </a:spcBef>
              </a:pPr>
              <a:r>
                <a:rPr lang="en-US" altLang="zh-CN" sz="12500" spc="300" dirty="0" err="1">
                  <a:latin typeface="SVN-Stella" panose="02000000000000000000" pitchFamily="50" charset="0"/>
                  <a:cs typeface="+mn-ea"/>
                  <a:sym typeface="+mn-lt"/>
                </a:rPr>
                <a:t>Luyện</a:t>
              </a:r>
              <a:r>
                <a:rPr lang="en-US" altLang="zh-CN" sz="12500" spc="300" dirty="0">
                  <a:latin typeface="SVN-Stella" panose="02000000000000000000" pitchFamily="50" charset="0"/>
                  <a:cs typeface="+mn-ea"/>
                  <a:sym typeface="+mn-lt"/>
                </a:rPr>
                <a:t> </a:t>
              </a:r>
              <a:r>
                <a:rPr lang="en-US" altLang="zh-CN" sz="12500" spc="300" dirty="0" err="1">
                  <a:latin typeface="SVN-Stella" panose="02000000000000000000" pitchFamily="50" charset="0"/>
                  <a:cs typeface="+mn-ea"/>
                  <a:sym typeface="+mn-lt"/>
                </a:rPr>
                <a:t>tập</a:t>
              </a:r>
              <a:endParaRPr lang="en-US" altLang="zh-CN" sz="12500" spc="300" dirty="0">
                <a:latin typeface="SVN-Stella" panose="02000000000000000000" pitchFamily="50" charset="0"/>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 presetClass="entr" presetSubtype="2"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1+#ppt_w/2"/>
                                          </p:val>
                                        </p:tav>
                                        <p:tav tm="100000">
                                          <p:val>
                                            <p:strVal val="#ppt_x"/>
                                          </p:val>
                                        </p:tav>
                                      </p:tavLst>
                                    </p:anim>
                                    <p:anim calcmode="lin" valueType="num">
                                      <p:cBhvr additive="base">
                                        <p:cTn id="24" dur="500" fill="hold"/>
                                        <p:tgtEl>
                                          <p:spTgt spid="20"/>
                                        </p:tgtEl>
                                        <p:attrNameLst>
                                          <p:attrName>ppt_y</p:attrName>
                                        </p:attrNameLst>
                                      </p:cBhvr>
                                      <p:tavLst>
                                        <p:tav tm="0">
                                          <p:val>
                                            <p:strVal val="#ppt_y"/>
                                          </p:val>
                                        </p:tav>
                                        <p:tav tm="100000">
                                          <p:val>
                                            <p:strVal val="#ppt_y"/>
                                          </p:val>
                                        </p:tav>
                                      </p:tavLst>
                                    </p:anim>
                                  </p:childTnLst>
                                </p:cTn>
                              </p:par>
                              <p:par>
                                <p:cTn id="25" presetID="12" presetClass="entr" presetSubtype="8"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ppt_x</p:attrName>
                                        </p:attrNameLst>
                                      </p:cBhvr>
                                      <p:tavLst>
                                        <p:tav tm="0">
                                          <p:val>
                                            <p:strVal val="#ppt_x-#ppt_w*1.125000"/>
                                          </p:val>
                                        </p:tav>
                                        <p:tav tm="100000">
                                          <p:val>
                                            <p:strVal val="#ppt_x"/>
                                          </p:val>
                                        </p:tav>
                                      </p:tavLst>
                                    </p:anim>
                                    <p:animEffect transition="in" filter="wipe(right)">
                                      <p:cBhvr>
                                        <p:cTn id="28" dur="500"/>
                                        <p:tgtEl>
                                          <p:spTgt spid="21"/>
                                        </p:tgtEl>
                                      </p:cBhvr>
                                    </p:animEffec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32" presetClass="emph" presetSubtype="0" fill="hold" nodeType="withEffect">
                                  <p:stCondLst>
                                    <p:cond delay="0"/>
                                  </p:stCondLst>
                                  <p:childTnLst>
                                    <p:animRot by="120000">
                                      <p:cBhvr>
                                        <p:cTn id="32" dur="100" fill="hold">
                                          <p:stCondLst>
                                            <p:cond delay="0"/>
                                          </p:stCondLst>
                                        </p:cTn>
                                        <p:tgtEl>
                                          <p:spTgt spid="16"/>
                                        </p:tgtEl>
                                        <p:attrNameLst>
                                          <p:attrName>r</p:attrName>
                                        </p:attrNameLst>
                                      </p:cBhvr>
                                    </p:animRot>
                                    <p:animRot by="-240000">
                                      <p:cBhvr>
                                        <p:cTn id="33" dur="200" fill="hold">
                                          <p:stCondLst>
                                            <p:cond delay="200"/>
                                          </p:stCondLst>
                                        </p:cTn>
                                        <p:tgtEl>
                                          <p:spTgt spid="16"/>
                                        </p:tgtEl>
                                        <p:attrNameLst>
                                          <p:attrName>r</p:attrName>
                                        </p:attrNameLst>
                                      </p:cBhvr>
                                    </p:animRot>
                                    <p:animRot by="240000">
                                      <p:cBhvr>
                                        <p:cTn id="34" dur="200" fill="hold">
                                          <p:stCondLst>
                                            <p:cond delay="400"/>
                                          </p:stCondLst>
                                        </p:cTn>
                                        <p:tgtEl>
                                          <p:spTgt spid="16"/>
                                        </p:tgtEl>
                                        <p:attrNameLst>
                                          <p:attrName>r</p:attrName>
                                        </p:attrNameLst>
                                      </p:cBhvr>
                                    </p:animRot>
                                    <p:animRot by="-240000">
                                      <p:cBhvr>
                                        <p:cTn id="35" dur="200" fill="hold">
                                          <p:stCondLst>
                                            <p:cond delay="600"/>
                                          </p:stCondLst>
                                        </p:cTn>
                                        <p:tgtEl>
                                          <p:spTgt spid="16"/>
                                        </p:tgtEl>
                                        <p:attrNameLst>
                                          <p:attrName>r</p:attrName>
                                        </p:attrNameLst>
                                      </p:cBhvr>
                                    </p:animRot>
                                    <p:animRot by="120000">
                                      <p:cBhvr>
                                        <p:cTn id="36"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8"/>
          <p:cNvSpPr/>
          <p:nvPr/>
        </p:nvSpPr>
        <p:spPr>
          <a:xfrm>
            <a:off x="282575" y="120015"/>
            <a:ext cx="11560175" cy="1082040"/>
          </a:xfrm>
          <a:prstGeom prst="roundRect">
            <a:avLst/>
          </a:prstGeom>
          <a:solidFill>
            <a:schemeClr val="bg1"/>
          </a:solidFill>
          <a:ln w="12700">
            <a:solidFill>
              <a:srgbClr val="48B6E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90000"/>
              </a:lnSpc>
            </a:pPr>
            <a:r>
              <a:rPr lang="en-US" sz="4000" b="1">
                <a:solidFill>
                  <a:schemeClr val="tx1"/>
                </a:solidFill>
                <a:latin typeface="Arial" panose="020B0604020202020204" pitchFamily="34" charset="0"/>
                <a:cs typeface="Arial" panose="020B0604020202020204" pitchFamily="34" charset="0"/>
                <a:sym typeface="+mn-ea"/>
              </a:rPr>
              <a:t>     1. Xác định chủ ngữ của các câu trong mỗi đoạn văn sau:</a:t>
            </a:r>
            <a:endParaRPr lang="en-US" sz="4000" b="1" i="1">
              <a:solidFill>
                <a:schemeClr val="tx1"/>
              </a:solidFill>
              <a:latin typeface="Arial" panose="020B0604020202020204" pitchFamily="34" charset="0"/>
              <a:cs typeface="Arial" panose="020B0604020202020204" pitchFamily="34" charset="0"/>
              <a:sym typeface="+mn-ea"/>
            </a:endParaRPr>
          </a:p>
        </p:txBody>
      </p:sp>
      <p:sp>
        <p:nvSpPr>
          <p:cNvPr id="12" name="Text Box 11"/>
          <p:cNvSpPr txBox="1"/>
          <p:nvPr/>
        </p:nvSpPr>
        <p:spPr>
          <a:xfrm>
            <a:off x="635" y="1290320"/>
            <a:ext cx="12191365" cy="2925445"/>
          </a:xfrm>
          <a:prstGeom prst="rect">
            <a:avLst/>
          </a:prstGeom>
          <a:solidFill>
            <a:srgbClr val="FFC000"/>
          </a:solidFill>
          <a:ln>
            <a:solidFill>
              <a:schemeClr val="bg1"/>
            </a:solidFill>
          </a:ln>
        </p:spPr>
        <p:txBody>
          <a:bodyPr wrap="square" rtlCol="0">
            <a:noAutofit/>
          </a:bodyPr>
          <a:lstStyle/>
          <a:p>
            <a:pPr algn="just">
              <a:lnSpc>
                <a:spcPct val="80000"/>
              </a:lnSpc>
            </a:pPr>
            <a:r>
              <a:rPr lang="en-US" sz="4000">
                <a:solidFill>
                  <a:schemeClr val="tx1"/>
                </a:solidFill>
                <a:latin typeface="Arial" panose="020B0604020202020204" pitchFamily="34" charset="0"/>
                <a:cs typeface="Arial" panose="020B0604020202020204" pitchFamily="34" charset="0"/>
                <a:sym typeface="+mn-ea"/>
              </a:rPr>
              <a:t>  </a:t>
            </a:r>
            <a:r>
              <a:rPr lang="en-US" sz="4000">
                <a:latin typeface="Arial" panose="020B0604020202020204" pitchFamily="34" charset="0"/>
                <a:cs typeface="Arial" panose="020B0604020202020204" pitchFamily="34" charset="0"/>
                <a:sym typeface="+mn-ea"/>
              </a:rPr>
              <a:t>a. Vòm trời cao xanh mênh mông. Gió từ trên đỉnh núi tràn xuống thung lũng mát rượi. Khoảng trời sau dãy núi phía đông ửng đỏ. Những tia nắng đầu tiên hắt chéo qua thung lũng, trải trên đỉnh núi phía tây những vệt sáng màu lá mạ tươi tắn...</a:t>
            </a:r>
            <a:endParaRPr lang="en-US" sz="4000">
              <a:latin typeface="Arial" panose="020B0604020202020204" pitchFamily="34" charset="0"/>
              <a:cs typeface="Arial" panose="020B0604020202020204" pitchFamily="34" charset="0"/>
            </a:endParaRPr>
          </a:p>
          <a:p>
            <a:pPr algn="just">
              <a:lnSpc>
                <a:spcPct val="80000"/>
              </a:lnSpc>
            </a:pPr>
            <a:r>
              <a:rPr lang="en-US" sz="4000">
                <a:sym typeface="+mn-ea"/>
              </a:rPr>
              <a:t>                                                     </a:t>
            </a:r>
            <a:r>
              <a:rPr lang="en-US" sz="4000">
                <a:latin typeface="Arial" panose="020B0604020202020204" pitchFamily="34" charset="0"/>
                <a:cs typeface="Arial" panose="020B0604020202020204" pitchFamily="34" charset="0"/>
                <a:sym typeface="+mn-ea"/>
              </a:rPr>
              <a:t>  Theo Hoàng Hữu Bội</a:t>
            </a:r>
            <a:endParaRPr lang="en-US" sz="4000"/>
          </a:p>
          <a:p>
            <a:pPr algn="just">
              <a:lnSpc>
                <a:spcPct val="80000"/>
              </a:lnSpc>
            </a:pPr>
            <a:endParaRPr lang="en-US" sz="4000">
              <a:solidFill>
                <a:schemeClr val="tx1"/>
              </a:solidFill>
              <a:latin typeface="Arial" panose="020B0604020202020204" pitchFamily="34" charset="0"/>
              <a:cs typeface="Arial" panose="020B0604020202020204" pitchFamily="34" charset="0"/>
            </a:endParaRPr>
          </a:p>
          <a:p>
            <a:pPr indent="457200" algn="just"/>
            <a:endParaRPr lang="en-US" sz="4000">
              <a:solidFill>
                <a:schemeClr val="tx1"/>
              </a:solidFill>
              <a:latin typeface="Arial" panose="020B0604020202020204" pitchFamily="34" charset="0"/>
              <a:cs typeface="Arial" panose="020B0604020202020204" pitchFamily="34" charset="0"/>
            </a:endParaRPr>
          </a:p>
        </p:txBody>
      </p:sp>
      <p:sp>
        <p:nvSpPr>
          <p:cNvPr id="2" name="Text Box 1"/>
          <p:cNvSpPr txBox="1"/>
          <p:nvPr/>
        </p:nvSpPr>
        <p:spPr>
          <a:xfrm>
            <a:off x="0" y="4258895"/>
            <a:ext cx="12191365" cy="2567305"/>
          </a:xfrm>
          <a:prstGeom prst="rect">
            <a:avLst/>
          </a:prstGeom>
          <a:solidFill>
            <a:srgbClr val="92D050"/>
          </a:solidFill>
          <a:ln>
            <a:solidFill>
              <a:schemeClr val="bg1"/>
            </a:solidFill>
          </a:ln>
        </p:spPr>
        <p:txBody>
          <a:bodyPr wrap="square" rtlCol="0">
            <a:noAutofit/>
          </a:bodyPr>
          <a:lstStyle/>
          <a:p>
            <a:pPr algn="just">
              <a:lnSpc>
                <a:spcPct val="80000"/>
              </a:lnSpc>
            </a:pPr>
            <a:r>
              <a:rPr lang="en-US" sz="4000">
                <a:solidFill>
                  <a:schemeClr val="tx1"/>
                </a:solidFill>
                <a:latin typeface="Arial" panose="020B0604020202020204" pitchFamily="34" charset="0"/>
                <a:cs typeface="Arial" panose="020B0604020202020204" pitchFamily="34" charset="0"/>
                <a:sym typeface="+mn-ea"/>
              </a:rPr>
              <a:t>   </a:t>
            </a:r>
            <a:r>
              <a:rPr lang="en-US" sz="4000">
                <a:latin typeface="Arial" panose="020B0604020202020204" pitchFamily="34" charset="0"/>
                <a:cs typeface="Arial" panose="020B0604020202020204" pitchFamily="34" charset="0"/>
                <a:sym typeface="+mn-ea"/>
              </a:rPr>
              <a:t>b. Cánh diều mềm mại như cánh bướm. Chúng tôi vui sướng đến phát dại khi nhìn lên trời. Tiếng sáo diều vi vu trầm bổng. Sáo đơn, sáo kép, sáo bè,... như gọi thấp xuống những vì sao sớm.</a:t>
            </a:r>
            <a:endParaRPr lang="en-US" sz="4000">
              <a:latin typeface="Arial" panose="020B0604020202020204" pitchFamily="34" charset="0"/>
              <a:cs typeface="Arial" panose="020B0604020202020204" pitchFamily="34" charset="0"/>
            </a:endParaRPr>
          </a:p>
          <a:p>
            <a:pPr marL="3657600" lvl="8" indent="457200" algn="just">
              <a:lnSpc>
                <a:spcPct val="80000"/>
              </a:lnSpc>
            </a:pPr>
            <a:r>
              <a:rPr lang="en-US" sz="4000">
                <a:latin typeface="Arial" panose="020B0604020202020204" pitchFamily="34" charset="0"/>
                <a:cs typeface="Arial" panose="020B0604020202020204" pitchFamily="34" charset="0"/>
                <a:sym typeface="+mn-ea"/>
              </a:rPr>
              <a:t>               Theo Tạ Duy Anh</a:t>
            </a:r>
            <a:endParaRPr lang="en-US" sz="4000">
              <a:latin typeface="Arial" panose="020B0604020202020204" pitchFamily="34" charset="0"/>
              <a:cs typeface="Arial" panose="020B0604020202020204" pitchFamily="34" charset="0"/>
            </a:endParaRPr>
          </a:p>
          <a:p>
            <a:pPr algn="just">
              <a:lnSpc>
                <a:spcPct val="80000"/>
              </a:lnSpc>
            </a:pPr>
            <a:endParaRPr lang="en-US" sz="4000">
              <a:solidFill>
                <a:schemeClr val="tx1"/>
              </a:solidFill>
              <a:latin typeface="Arial" panose="020B0604020202020204" pitchFamily="34" charset="0"/>
              <a:cs typeface="Arial" panose="020B0604020202020204" pitchFamily="34" charset="0"/>
            </a:endParaRPr>
          </a:p>
          <a:p>
            <a:pPr indent="457200" algn="just"/>
            <a:endParaRPr lang="en-US" sz="4000">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12" grpId="1" animBg="1"/>
      <p:bldP spid="2" grpId="0" bldLvl="0" animBg="1"/>
      <p:bldP spid="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1"/>
          <p:cNvSpPr txBox="1"/>
          <p:nvPr/>
        </p:nvSpPr>
        <p:spPr>
          <a:xfrm>
            <a:off x="635" y="1252220"/>
            <a:ext cx="12191365" cy="2466975"/>
          </a:xfrm>
          <a:prstGeom prst="rect">
            <a:avLst/>
          </a:prstGeom>
          <a:solidFill>
            <a:srgbClr val="FFC000"/>
          </a:solidFill>
          <a:ln>
            <a:solidFill>
              <a:schemeClr val="bg1"/>
            </a:solidFill>
          </a:ln>
        </p:spPr>
        <p:txBody>
          <a:bodyPr wrap="square" rtlCol="0">
            <a:noAutofit/>
          </a:bodyPr>
          <a:lstStyle/>
          <a:p>
            <a:pPr algn="just">
              <a:lnSpc>
                <a:spcPct val="80000"/>
              </a:lnSpc>
            </a:pPr>
            <a:r>
              <a:rPr lang="en-US" sz="4000">
                <a:solidFill>
                  <a:schemeClr val="tx1"/>
                </a:solidFill>
                <a:latin typeface="Arial" panose="020B0604020202020204" pitchFamily="34" charset="0"/>
                <a:cs typeface="Arial" panose="020B0604020202020204" pitchFamily="34" charset="0"/>
                <a:sym typeface="+mn-ea"/>
              </a:rPr>
              <a:t>  </a:t>
            </a:r>
            <a:r>
              <a:rPr lang="en-US" sz="4000">
                <a:latin typeface="Arial" panose="020B0604020202020204" pitchFamily="34" charset="0"/>
                <a:cs typeface="Arial" panose="020B0604020202020204" pitchFamily="34" charset="0"/>
                <a:sym typeface="+mn-ea"/>
              </a:rPr>
              <a:t>a. Vòm trời cao xanh mênh mông. Gió từ trên đỉnh núi tràn xuống thung lũng mát rượi. Khoảng trời sau dãy núi phía đông ửng đỏ. Những tia nắng đầu tiên hắt chéo qua thung lũng, trải trên đỉnh núi phía tây</a:t>
            </a:r>
            <a:endParaRPr lang="en-US" sz="4000">
              <a:latin typeface="Arial" panose="020B0604020202020204" pitchFamily="34" charset="0"/>
              <a:cs typeface="Arial" panose="020B0604020202020204" pitchFamily="34" charset="0"/>
            </a:endParaRPr>
          </a:p>
          <a:p>
            <a:pPr algn="just">
              <a:lnSpc>
                <a:spcPct val="80000"/>
              </a:lnSpc>
            </a:pPr>
            <a:r>
              <a:rPr lang="en-US" sz="4000">
                <a:latin typeface="Arial" panose="020B0604020202020204" pitchFamily="34" charset="0"/>
                <a:cs typeface="Arial" panose="020B0604020202020204" pitchFamily="34" charset="0"/>
                <a:sym typeface="+mn-ea"/>
              </a:rPr>
              <a:t>những vệt sáng màu lá mạ tươi tắn...</a:t>
            </a:r>
            <a:endParaRPr lang="en-US" sz="4000">
              <a:latin typeface="Arial" panose="020B0604020202020204" pitchFamily="34" charset="0"/>
              <a:cs typeface="Arial" panose="020B0604020202020204" pitchFamily="34" charset="0"/>
            </a:endParaRPr>
          </a:p>
          <a:p>
            <a:pPr algn="just">
              <a:lnSpc>
                <a:spcPct val="80000"/>
              </a:lnSpc>
            </a:pPr>
            <a:r>
              <a:rPr lang="en-US" sz="4000">
                <a:sym typeface="+mn-ea"/>
              </a:rPr>
              <a:t>                                                     </a:t>
            </a:r>
            <a:r>
              <a:rPr lang="en-US" sz="4000">
                <a:latin typeface="Arial" panose="020B0604020202020204" pitchFamily="34" charset="0"/>
                <a:cs typeface="Arial" panose="020B0604020202020204" pitchFamily="34" charset="0"/>
                <a:sym typeface="+mn-ea"/>
              </a:rPr>
              <a:t>  </a:t>
            </a:r>
            <a:endParaRPr lang="en-US" sz="4000">
              <a:solidFill>
                <a:schemeClr val="tx1"/>
              </a:solidFill>
              <a:latin typeface="Arial" panose="020B0604020202020204" pitchFamily="34" charset="0"/>
              <a:cs typeface="Arial" panose="020B0604020202020204" pitchFamily="34" charset="0"/>
            </a:endParaRPr>
          </a:p>
          <a:p>
            <a:pPr indent="457200" algn="just"/>
            <a:endParaRPr lang="en-US" sz="4000">
              <a:solidFill>
                <a:schemeClr val="tx1"/>
              </a:solidFill>
              <a:latin typeface="Arial" panose="020B0604020202020204" pitchFamily="34" charset="0"/>
              <a:cs typeface="Arial" panose="020B0604020202020204" pitchFamily="34" charset="0"/>
            </a:endParaRPr>
          </a:p>
        </p:txBody>
      </p:sp>
      <p:sp>
        <p:nvSpPr>
          <p:cNvPr id="17" name="Text Box 16"/>
          <p:cNvSpPr txBox="1"/>
          <p:nvPr/>
        </p:nvSpPr>
        <p:spPr>
          <a:xfrm>
            <a:off x="-33655" y="3733800"/>
            <a:ext cx="12226290" cy="645160"/>
          </a:xfrm>
          <a:prstGeom prst="rect">
            <a:avLst/>
          </a:prstGeom>
          <a:solidFill>
            <a:schemeClr val="accent4">
              <a:lumMod val="20000"/>
              <a:lumOff val="80000"/>
            </a:schemeClr>
          </a:solidFill>
          <a:ln>
            <a:solidFill>
              <a:schemeClr val="bg1">
                <a:lumMod val="50000"/>
              </a:schemeClr>
            </a:solidFill>
          </a:ln>
        </p:spPr>
        <p:txBody>
          <a:bodyPr wrap="square" rtlCol="0">
            <a:spAutoFit/>
          </a:bodyPr>
          <a:lstStyle/>
          <a:p>
            <a:pPr indent="457200"/>
            <a:r>
              <a:rPr lang="en-US" sz="3600">
                <a:latin typeface="Arial" panose="020B0604020202020204" pitchFamily="34" charset="0"/>
                <a:cs typeface="Arial" panose="020B0604020202020204" pitchFamily="34" charset="0"/>
                <a:sym typeface="+mn-ea"/>
              </a:rPr>
              <a:t>                 </a:t>
            </a:r>
          </a:p>
        </p:txBody>
      </p:sp>
      <p:sp>
        <p:nvSpPr>
          <p:cNvPr id="3" name="Text Box 2"/>
          <p:cNvSpPr txBox="1"/>
          <p:nvPr/>
        </p:nvSpPr>
        <p:spPr>
          <a:xfrm>
            <a:off x="-36195" y="4400550"/>
            <a:ext cx="12228195" cy="645160"/>
          </a:xfrm>
          <a:prstGeom prst="rect">
            <a:avLst/>
          </a:prstGeom>
          <a:solidFill>
            <a:schemeClr val="accent4">
              <a:lumMod val="20000"/>
              <a:lumOff val="80000"/>
            </a:schemeClr>
          </a:solidFill>
          <a:ln>
            <a:solidFill>
              <a:schemeClr val="bg1">
                <a:lumMod val="50000"/>
              </a:schemeClr>
            </a:solidFill>
          </a:ln>
        </p:spPr>
        <p:txBody>
          <a:bodyPr wrap="square" rtlCol="0">
            <a:spAutoFit/>
          </a:bodyPr>
          <a:lstStyle/>
          <a:p>
            <a:pPr indent="457200"/>
            <a:r>
              <a:rPr lang="en-US" sz="3600">
                <a:latin typeface="Arial" panose="020B0604020202020204" pitchFamily="34" charset="0"/>
                <a:cs typeface="Arial" panose="020B0604020202020204" pitchFamily="34" charset="0"/>
                <a:sym typeface="+mn-ea"/>
              </a:rPr>
              <a:t>                 </a:t>
            </a:r>
          </a:p>
        </p:txBody>
      </p:sp>
      <p:sp>
        <p:nvSpPr>
          <p:cNvPr id="4" name="Text Box 3"/>
          <p:cNvSpPr txBox="1"/>
          <p:nvPr/>
        </p:nvSpPr>
        <p:spPr>
          <a:xfrm>
            <a:off x="-38735" y="5067300"/>
            <a:ext cx="12230735" cy="645160"/>
          </a:xfrm>
          <a:prstGeom prst="rect">
            <a:avLst/>
          </a:prstGeom>
          <a:solidFill>
            <a:schemeClr val="accent4">
              <a:lumMod val="20000"/>
              <a:lumOff val="80000"/>
            </a:schemeClr>
          </a:solidFill>
          <a:ln>
            <a:solidFill>
              <a:schemeClr val="bg1">
                <a:lumMod val="50000"/>
              </a:schemeClr>
            </a:solidFill>
          </a:ln>
        </p:spPr>
        <p:txBody>
          <a:bodyPr wrap="square" rtlCol="0">
            <a:spAutoFit/>
          </a:bodyPr>
          <a:lstStyle/>
          <a:p>
            <a:pPr indent="457200"/>
            <a:r>
              <a:rPr lang="en-US" sz="3600">
                <a:latin typeface="Arial" panose="020B0604020202020204" pitchFamily="34" charset="0"/>
                <a:cs typeface="Arial" panose="020B0604020202020204" pitchFamily="34" charset="0"/>
                <a:sym typeface="+mn-ea"/>
              </a:rPr>
              <a:t>                 </a:t>
            </a:r>
          </a:p>
        </p:txBody>
      </p:sp>
      <p:sp>
        <p:nvSpPr>
          <p:cNvPr id="6" name="Text Box 5"/>
          <p:cNvSpPr txBox="1"/>
          <p:nvPr/>
        </p:nvSpPr>
        <p:spPr>
          <a:xfrm>
            <a:off x="-30480" y="5734050"/>
            <a:ext cx="12222480" cy="1143000"/>
          </a:xfrm>
          <a:prstGeom prst="rect">
            <a:avLst/>
          </a:prstGeom>
          <a:solidFill>
            <a:schemeClr val="accent4">
              <a:lumMod val="20000"/>
              <a:lumOff val="80000"/>
            </a:schemeClr>
          </a:solidFill>
          <a:ln>
            <a:solidFill>
              <a:schemeClr val="bg1">
                <a:lumMod val="50000"/>
              </a:schemeClr>
            </a:solidFill>
          </a:ln>
        </p:spPr>
        <p:txBody>
          <a:bodyPr wrap="square" rtlCol="0">
            <a:noAutofit/>
          </a:bodyPr>
          <a:lstStyle/>
          <a:p>
            <a:pPr indent="457200"/>
            <a:r>
              <a:rPr lang="en-US" sz="3600">
                <a:latin typeface="Arial" panose="020B0604020202020204" pitchFamily="34" charset="0"/>
                <a:cs typeface="Arial" panose="020B0604020202020204" pitchFamily="34" charset="0"/>
                <a:sym typeface="+mn-ea"/>
              </a:rPr>
              <a:t>                 </a:t>
            </a:r>
          </a:p>
        </p:txBody>
      </p:sp>
      <p:sp>
        <p:nvSpPr>
          <p:cNvPr id="8" name="Text Box 7"/>
          <p:cNvSpPr txBox="1"/>
          <p:nvPr/>
        </p:nvSpPr>
        <p:spPr>
          <a:xfrm>
            <a:off x="-41275" y="3732530"/>
            <a:ext cx="7409180" cy="706755"/>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sym typeface="+mn-ea"/>
              </a:rPr>
              <a:t>Vòm trời</a:t>
            </a:r>
          </a:p>
        </p:txBody>
      </p:sp>
      <p:sp>
        <p:nvSpPr>
          <p:cNvPr id="10" name="Text Box 9"/>
          <p:cNvSpPr txBox="1"/>
          <p:nvPr/>
        </p:nvSpPr>
        <p:spPr>
          <a:xfrm>
            <a:off x="-54610" y="4410075"/>
            <a:ext cx="4538980" cy="706755"/>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sym typeface="+mn-ea"/>
              </a:rPr>
              <a:t>Gió từ trên đỉnh núi</a:t>
            </a:r>
          </a:p>
        </p:txBody>
      </p:sp>
      <p:sp>
        <p:nvSpPr>
          <p:cNvPr id="5" name="Text Box 4"/>
          <p:cNvSpPr txBox="1"/>
          <p:nvPr/>
        </p:nvSpPr>
        <p:spPr>
          <a:xfrm>
            <a:off x="-35560" y="5066030"/>
            <a:ext cx="8147685" cy="706755"/>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sym typeface="+mn-ea"/>
              </a:rPr>
              <a:t>Khoảng trời sau dãy núi phía đông</a:t>
            </a:r>
          </a:p>
        </p:txBody>
      </p:sp>
      <p:sp>
        <p:nvSpPr>
          <p:cNvPr id="13" name="Text Box 12"/>
          <p:cNvSpPr txBox="1"/>
          <p:nvPr/>
        </p:nvSpPr>
        <p:spPr>
          <a:xfrm>
            <a:off x="-68580" y="5700395"/>
            <a:ext cx="5694045" cy="675640"/>
          </a:xfrm>
          <a:prstGeom prst="rect">
            <a:avLst/>
          </a:prstGeom>
          <a:noFill/>
        </p:spPr>
        <p:txBody>
          <a:bodyPr wrap="square" rtlCol="0">
            <a:spAutoFit/>
          </a:bodyPr>
          <a:lstStyle/>
          <a:p>
            <a:r>
              <a:rPr lang="en-US" sz="3800">
                <a:latin typeface="Arial" panose="020B0604020202020204" pitchFamily="34" charset="0"/>
                <a:cs typeface="Arial" panose="020B0604020202020204" pitchFamily="34" charset="0"/>
                <a:sym typeface="+mn-ea"/>
              </a:rPr>
              <a:t>Những tia nắng đầu tiên</a:t>
            </a:r>
          </a:p>
        </p:txBody>
      </p:sp>
      <p:sp>
        <p:nvSpPr>
          <p:cNvPr id="14" name="Text Box 13"/>
          <p:cNvSpPr txBox="1"/>
          <p:nvPr/>
        </p:nvSpPr>
        <p:spPr>
          <a:xfrm>
            <a:off x="2044065" y="3732530"/>
            <a:ext cx="5771467" cy="706755"/>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sym typeface="+mn-ea"/>
              </a:rPr>
              <a:t>cao xanh mênh mông.</a:t>
            </a:r>
          </a:p>
        </p:txBody>
      </p:sp>
      <p:sp>
        <p:nvSpPr>
          <p:cNvPr id="15" name="Text Box 14"/>
          <p:cNvSpPr txBox="1"/>
          <p:nvPr/>
        </p:nvSpPr>
        <p:spPr>
          <a:xfrm>
            <a:off x="4449445" y="4399280"/>
            <a:ext cx="7716520" cy="706755"/>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sym typeface="+mn-ea"/>
              </a:rPr>
              <a:t>tràn xuống thung lũng mát rượi.</a:t>
            </a:r>
          </a:p>
        </p:txBody>
      </p:sp>
      <p:sp>
        <p:nvSpPr>
          <p:cNvPr id="16" name="Text Box 15"/>
          <p:cNvSpPr txBox="1"/>
          <p:nvPr/>
        </p:nvSpPr>
        <p:spPr>
          <a:xfrm>
            <a:off x="7613650" y="5076825"/>
            <a:ext cx="2515870" cy="706755"/>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sym typeface="+mn-ea"/>
              </a:rPr>
              <a:t>  ửng đỏ.</a:t>
            </a:r>
          </a:p>
        </p:txBody>
      </p:sp>
      <p:sp>
        <p:nvSpPr>
          <p:cNvPr id="18" name="Text Box 17"/>
          <p:cNvSpPr txBox="1"/>
          <p:nvPr/>
        </p:nvSpPr>
        <p:spPr>
          <a:xfrm>
            <a:off x="5193030" y="5805170"/>
            <a:ext cx="7855585" cy="546100"/>
          </a:xfrm>
          <a:prstGeom prst="rect">
            <a:avLst/>
          </a:prstGeom>
          <a:noFill/>
        </p:spPr>
        <p:txBody>
          <a:bodyPr wrap="square" rtlCol="0">
            <a:spAutoFit/>
          </a:bodyPr>
          <a:lstStyle/>
          <a:p>
            <a:pPr algn="just">
              <a:lnSpc>
                <a:spcPct val="80000"/>
              </a:lnSpc>
            </a:pPr>
            <a:r>
              <a:rPr lang="en-US" sz="3700">
                <a:latin typeface="Arial" panose="020B0604020202020204" pitchFamily="34" charset="0"/>
                <a:cs typeface="Arial" panose="020B0604020202020204" pitchFamily="34" charset="0"/>
                <a:sym typeface="+mn-ea"/>
              </a:rPr>
              <a:t>hắt chéo qua thung lũng, trải trên</a:t>
            </a:r>
          </a:p>
        </p:txBody>
      </p:sp>
      <p:sp>
        <p:nvSpPr>
          <p:cNvPr id="24" name="Rectangle: Rounded Corners 8"/>
          <p:cNvSpPr/>
          <p:nvPr/>
        </p:nvSpPr>
        <p:spPr>
          <a:xfrm>
            <a:off x="282575" y="120015"/>
            <a:ext cx="11560175" cy="1082040"/>
          </a:xfrm>
          <a:prstGeom prst="roundRect">
            <a:avLst/>
          </a:prstGeom>
          <a:solidFill>
            <a:schemeClr val="bg1"/>
          </a:solidFill>
          <a:ln w="12700">
            <a:solidFill>
              <a:srgbClr val="48B6E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90000"/>
              </a:lnSpc>
            </a:pPr>
            <a:r>
              <a:rPr lang="en-US" sz="4000" b="1">
                <a:solidFill>
                  <a:schemeClr val="tx1"/>
                </a:solidFill>
                <a:latin typeface="Arial" panose="020B0604020202020204" pitchFamily="34" charset="0"/>
                <a:cs typeface="Arial" panose="020B0604020202020204" pitchFamily="34" charset="0"/>
                <a:sym typeface="+mn-ea"/>
              </a:rPr>
              <a:t>     1. Xác định chủ ngữ của các câu trong mỗi đoạn văn sau:</a:t>
            </a:r>
            <a:endParaRPr lang="en-US" sz="4000" b="1" i="1">
              <a:solidFill>
                <a:schemeClr val="tx1"/>
              </a:solidFill>
              <a:latin typeface="Arial" panose="020B0604020202020204" pitchFamily="34" charset="0"/>
              <a:cs typeface="Arial" panose="020B0604020202020204" pitchFamily="34" charset="0"/>
              <a:sym typeface="+mn-ea"/>
            </a:endParaRPr>
          </a:p>
        </p:txBody>
      </p:sp>
      <p:sp>
        <p:nvSpPr>
          <p:cNvPr id="27" name="Text Box 26"/>
          <p:cNvSpPr txBox="1"/>
          <p:nvPr/>
        </p:nvSpPr>
        <p:spPr>
          <a:xfrm>
            <a:off x="-152400" y="6339840"/>
            <a:ext cx="12318365" cy="502285"/>
          </a:xfrm>
          <a:prstGeom prst="rect">
            <a:avLst/>
          </a:prstGeom>
          <a:noFill/>
        </p:spPr>
        <p:txBody>
          <a:bodyPr wrap="square" rtlCol="0">
            <a:noAutofit/>
          </a:bodyPr>
          <a:lstStyle/>
          <a:p>
            <a:pPr algn="just">
              <a:lnSpc>
                <a:spcPct val="80000"/>
              </a:lnSpc>
            </a:pPr>
            <a:r>
              <a:rPr lang="en-US" sz="3800">
                <a:latin typeface="Arial" panose="020B0604020202020204" pitchFamily="34" charset="0"/>
                <a:cs typeface="Arial" panose="020B0604020202020204" pitchFamily="34" charset="0"/>
                <a:sym typeface="+mn-ea"/>
              </a:rPr>
              <a:t> đỉnh núi phía tây những vệt sáng màu lá mạ tươi tắn...</a:t>
            </a:r>
            <a:endParaRPr lang="en-US" sz="3800">
              <a:latin typeface="Arial" panose="020B0604020202020204" pitchFamily="34" charset="0"/>
              <a:cs typeface="Arial" panose="020B0604020202020204" pitchFamily="34" charset="0"/>
            </a:endParaRPr>
          </a:p>
          <a:p>
            <a:pPr algn="just">
              <a:lnSpc>
                <a:spcPct val="90000"/>
              </a:lnSpc>
            </a:pPr>
            <a:r>
              <a:rPr lang="en-US" sz="3800">
                <a:latin typeface="Arial" panose="020B0604020202020204" pitchFamily="34" charset="0"/>
                <a:cs typeface="Arial" panose="020B0604020202020204" pitchFamily="34" charset="0"/>
                <a:sym typeface="+mn-ea"/>
              </a:rPr>
              <a:t> </a:t>
            </a:r>
          </a:p>
        </p:txBody>
      </p:sp>
      <p:cxnSp>
        <p:nvCxnSpPr>
          <p:cNvPr id="7" name="Straight Connector 6">
            <a:extLst>
              <a:ext uri="{FF2B5EF4-FFF2-40B4-BE49-F238E27FC236}">
                <a16:creationId xmlns:a16="http://schemas.microsoft.com/office/drawing/2014/main" id="{C42DBC5D-C018-F657-2459-8DCF7234F431}"/>
              </a:ext>
            </a:extLst>
          </p:cNvPr>
          <p:cNvCxnSpPr/>
          <p:nvPr/>
        </p:nvCxnSpPr>
        <p:spPr>
          <a:xfrm flipH="1">
            <a:off x="1986871" y="3792555"/>
            <a:ext cx="200648" cy="58640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8684230-47CE-E005-658A-3886BE4D26CA}"/>
              </a:ext>
            </a:extLst>
          </p:cNvPr>
          <p:cNvCxnSpPr/>
          <p:nvPr/>
        </p:nvCxnSpPr>
        <p:spPr>
          <a:xfrm flipH="1">
            <a:off x="4384046" y="4429927"/>
            <a:ext cx="200648" cy="58640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85C1C6-1C12-06C5-09DD-934CD003CA7E}"/>
              </a:ext>
            </a:extLst>
          </p:cNvPr>
          <p:cNvCxnSpPr/>
          <p:nvPr/>
        </p:nvCxnSpPr>
        <p:spPr>
          <a:xfrm flipH="1">
            <a:off x="7840058" y="5118944"/>
            <a:ext cx="200648" cy="58640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1F34713-AF43-5212-C2B9-947D9B8410F2}"/>
              </a:ext>
            </a:extLst>
          </p:cNvPr>
          <p:cNvCxnSpPr/>
          <p:nvPr/>
        </p:nvCxnSpPr>
        <p:spPr>
          <a:xfrm flipH="1">
            <a:off x="5135836" y="5766027"/>
            <a:ext cx="200648" cy="58640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0-#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mph" presetSubtype="2" fill="hold" grpId="2" nodeType="clickEffect">
                                  <p:stCondLst>
                                    <p:cond delay="0"/>
                                  </p:stCondLst>
                                  <p:childTnLst>
                                    <p:animClr clrSpc="rgb" dir="cw">
                                      <p:cBhvr override="childStyle">
                                        <p:cTn id="27" dur="2000" fill="hold"/>
                                        <p:tgtEl>
                                          <p:spTgt spid="8"/>
                                        </p:tgtEl>
                                        <p:attrNameLst>
                                          <p:attrName>style.color</p:attrName>
                                        </p:attrNameLst>
                                      </p:cBhvr>
                                      <p:to>
                                        <a:srgbClr val="D8090F"/>
                                      </p:to>
                                    </p:animClr>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0-#ppt_w/2"/>
                                          </p:val>
                                        </p:tav>
                                        <p:tav tm="100000">
                                          <p:val>
                                            <p:strVal val="#ppt_x"/>
                                          </p:val>
                                        </p:tav>
                                      </p:tavLst>
                                    </p:anim>
                                    <p:anim calcmode="lin" valueType="num">
                                      <p:cBhvr additive="base">
                                        <p:cTn id="33" dur="500" fill="hold"/>
                                        <p:tgtEl>
                                          <p:spTgt spid="3"/>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mph" presetSubtype="2" fill="hold" grpId="2" nodeType="clickEffect">
                                  <p:stCondLst>
                                    <p:cond delay="0"/>
                                  </p:stCondLst>
                                  <p:childTnLst>
                                    <p:animClr clrSpc="rgb" dir="cw">
                                      <p:cBhvr override="childStyle">
                                        <p:cTn id="47" dur="2000" fill="hold"/>
                                        <p:tgtEl>
                                          <p:spTgt spid="10"/>
                                        </p:tgtEl>
                                        <p:attrNameLst>
                                          <p:attrName>style.color</p:attrName>
                                        </p:attrNameLst>
                                      </p:cBhvr>
                                      <p:to>
                                        <a:srgbClr val="D8090F"/>
                                      </p:to>
                                    </p:animClr>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500" fill="hold"/>
                                        <p:tgtEl>
                                          <p:spTgt spid="4"/>
                                        </p:tgtEl>
                                        <p:attrNameLst>
                                          <p:attrName>ppt_x</p:attrName>
                                        </p:attrNameLst>
                                      </p:cBhvr>
                                      <p:tavLst>
                                        <p:tav tm="0">
                                          <p:val>
                                            <p:strVal val="0-#ppt_w/2"/>
                                          </p:val>
                                        </p:tav>
                                        <p:tav tm="100000">
                                          <p:val>
                                            <p:strVal val="#ppt_x"/>
                                          </p:val>
                                        </p:tav>
                                      </p:tavLst>
                                    </p:anim>
                                    <p:anim calcmode="lin" valueType="num">
                                      <p:cBhvr additive="base">
                                        <p:cTn id="53" dur="500" fill="hold"/>
                                        <p:tgtEl>
                                          <p:spTgt spid="4"/>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1" presetClass="entr" presetSubtype="0"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down)">
                                      <p:cBhvr>
                                        <p:cTn id="63" dur="500"/>
                                        <p:tgtEl>
                                          <p:spTgt spid="11"/>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mph" presetSubtype="2" fill="hold" grpId="2" nodeType="clickEffect">
                                  <p:stCondLst>
                                    <p:cond delay="0"/>
                                  </p:stCondLst>
                                  <p:childTnLst>
                                    <p:animClr clrSpc="rgb" dir="cw">
                                      <p:cBhvr override="childStyle">
                                        <p:cTn id="67" dur="2000" fill="hold"/>
                                        <p:tgtEl>
                                          <p:spTgt spid="5"/>
                                        </p:tgtEl>
                                        <p:attrNameLst>
                                          <p:attrName>style.color</p:attrName>
                                        </p:attrNameLst>
                                      </p:cBhvr>
                                      <p:to>
                                        <a:srgbClr val="D8090F"/>
                                      </p:to>
                                    </p:animClr>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6"/>
                                        </p:tgtEl>
                                        <p:attrNameLst>
                                          <p:attrName>style.visibility</p:attrName>
                                        </p:attrNameLst>
                                      </p:cBhvr>
                                      <p:to>
                                        <p:strVal val="visible"/>
                                      </p:to>
                                    </p:set>
                                    <p:anim calcmode="lin" valueType="num">
                                      <p:cBhvr additive="base">
                                        <p:cTn id="72" dur="500" fill="hold"/>
                                        <p:tgtEl>
                                          <p:spTgt spid="6"/>
                                        </p:tgtEl>
                                        <p:attrNameLst>
                                          <p:attrName>ppt_x</p:attrName>
                                        </p:attrNameLst>
                                      </p:cBhvr>
                                      <p:tavLst>
                                        <p:tav tm="0">
                                          <p:val>
                                            <p:strVal val="0-#ppt_w/2"/>
                                          </p:val>
                                        </p:tav>
                                        <p:tav tm="100000">
                                          <p:val>
                                            <p:strVal val="#ppt_x"/>
                                          </p:val>
                                        </p:tav>
                                      </p:tavLst>
                                    </p:anim>
                                    <p:anim calcmode="lin" valueType="num">
                                      <p:cBhvr additive="base">
                                        <p:cTn id="73" dur="500" fill="hold"/>
                                        <p:tgtEl>
                                          <p:spTgt spid="6"/>
                                        </p:tgtEl>
                                        <p:attrNameLst>
                                          <p:attrName>ppt_y</p:attrName>
                                        </p:attrNameLst>
                                      </p:cBhvr>
                                      <p:tavLst>
                                        <p:tav tm="0">
                                          <p:val>
                                            <p:strVal val="#ppt_y"/>
                                          </p:val>
                                        </p:tav>
                                        <p:tav tm="100000">
                                          <p:val>
                                            <p:strVal val="#ppt_y"/>
                                          </p:val>
                                        </p:tav>
                                      </p:tavLst>
                                    </p:anim>
                                  </p:childTnLst>
                                </p:cTn>
                              </p:par>
                            </p:childTnLst>
                          </p:cTn>
                        </p:par>
                        <p:par>
                          <p:cTn id="74" fill="hold">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wipe(down)">
                                      <p:cBhvr>
                                        <p:cTn id="85" dur="500"/>
                                        <p:tgtEl>
                                          <p:spTgt spid="19"/>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mph" presetSubtype="2" fill="hold" grpId="2" nodeType="clickEffect">
                                  <p:stCondLst>
                                    <p:cond delay="0"/>
                                  </p:stCondLst>
                                  <p:childTnLst>
                                    <p:animClr clrSpc="rgb" dir="cw">
                                      <p:cBhvr override="childStyle">
                                        <p:cTn id="89" dur="2000" fill="hold"/>
                                        <p:tgtEl>
                                          <p:spTgt spid="13"/>
                                        </p:tgtEl>
                                        <p:attrNameLst>
                                          <p:attrName>style.color</p:attrName>
                                        </p:attrNameLst>
                                      </p:cBhvr>
                                      <p:to>
                                        <a:srgbClr val="D8090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7" grpId="0" bldLvl="0" animBg="1"/>
      <p:bldP spid="17" grpId="1"/>
      <p:bldP spid="3" grpId="0" bldLvl="0" animBg="1"/>
      <p:bldP spid="3" grpId="1"/>
      <p:bldP spid="4" grpId="0" bldLvl="0" animBg="1"/>
      <p:bldP spid="4" grpId="1"/>
      <p:bldP spid="6" grpId="0" bldLvl="0" animBg="1"/>
      <p:bldP spid="6" grpId="1"/>
      <p:bldP spid="8" grpId="0"/>
      <p:bldP spid="8" grpId="1"/>
      <p:bldP spid="8" grpId="2"/>
      <p:bldP spid="10" grpId="0"/>
      <p:bldP spid="10" grpId="1"/>
      <p:bldP spid="10" grpId="2"/>
      <p:bldP spid="5" grpId="0"/>
      <p:bldP spid="5" grpId="1"/>
      <p:bldP spid="5" grpId="2"/>
      <p:bldP spid="13" grpId="0"/>
      <p:bldP spid="13" grpId="1"/>
      <p:bldP spid="13" grpId="2"/>
      <p:bldP spid="14" grpId="0"/>
      <p:bldP spid="14" grpId="1"/>
      <p:bldP spid="15" grpId="0"/>
      <p:bldP spid="15" grpId="1"/>
      <p:bldP spid="16" grpId="0"/>
      <p:bldP spid="16" grpId="1"/>
      <p:bldP spid="18" grpId="0"/>
      <p:bldP spid="18" grpId="1"/>
      <p:bldP spid="27" grpId="0"/>
      <p:bldP spid="2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0" y="1295400"/>
            <a:ext cx="12191365" cy="2470150"/>
          </a:xfrm>
          <a:prstGeom prst="rect">
            <a:avLst/>
          </a:prstGeom>
          <a:solidFill>
            <a:srgbClr val="92D050"/>
          </a:solidFill>
          <a:ln>
            <a:solidFill>
              <a:schemeClr val="bg1"/>
            </a:solidFill>
          </a:ln>
        </p:spPr>
        <p:txBody>
          <a:bodyPr wrap="square" rtlCol="0">
            <a:noAutofit/>
          </a:bodyPr>
          <a:lstStyle/>
          <a:p>
            <a:pPr algn="just">
              <a:lnSpc>
                <a:spcPct val="80000"/>
              </a:lnSpc>
            </a:pPr>
            <a:r>
              <a:rPr lang="en-US" sz="4000">
                <a:solidFill>
                  <a:schemeClr val="tx1"/>
                </a:solidFill>
                <a:latin typeface="Arial" panose="020B0604020202020204" pitchFamily="34" charset="0"/>
                <a:cs typeface="Arial" panose="020B0604020202020204" pitchFamily="34" charset="0"/>
                <a:sym typeface="+mn-ea"/>
              </a:rPr>
              <a:t>   </a:t>
            </a:r>
            <a:r>
              <a:rPr lang="en-US" sz="4000">
                <a:latin typeface="Arial" panose="020B0604020202020204" pitchFamily="34" charset="0"/>
                <a:cs typeface="Arial" panose="020B0604020202020204" pitchFamily="34" charset="0"/>
                <a:sym typeface="+mn-ea"/>
              </a:rPr>
              <a:t>b. Cánh diều mềm mại như cánh bướm. Chúng tôi vui sướng đến phát dại khi nhìn lên trời. Tiếng sáo diều vi vu trầm bổng. Sáo đơn, sáo kép, sáo bè,... như gọi thấp xuống những vì sao sớm.</a:t>
            </a:r>
            <a:endParaRPr lang="en-US" sz="4000">
              <a:latin typeface="Arial" panose="020B0604020202020204" pitchFamily="34" charset="0"/>
              <a:cs typeface="Arial" panose="020B0604020202020204" pitchFamily="34" charset="0"/>
            </a:endParaRPr>
          </a:p>
          <a:p>
            <a:pPr marL="3657600" lvl="8" indent="457200" algn="just">
              <a:lnSpc>
                <a:spcPct val="80000"/>
              </a:lnSpc>
            </a:pPr>
            <a:r>
              <a:rPr lang="en-US" sz="4000">
                <a:latin typeface="Arial" panose="020B0604020202020204" pitchFamily="34" charset="0"/>
                <a:cs typeface="Arial" panose="020B0604020202020204" pitchFamily="34" charset="0"/>
                <a:sym typeface="+mn-ea"/>
              </a:rPr>
              <a:t>               Theo Tạ Duy Anh</a:t>
            </a:r>
            <a:endParaRPr lang="en-US" sz="4000">
              <a:latin typeface="Arial" panose="020B0604020202020204" pitchFamily="34" charset="0"/>
              <a:cs typeface="Arial" panose="020B0604020202020204" pitchFamily="34" charset="0"/>
            </a:endParaRPr>
          </a:p>
          <a:p>
            <a:pPr algn="just">
              <a:lnSpc>
                <a:spcPct val="80000"/>
              </a:lnSpc>
            </a:pPr>
            <a:endParaRPr lang="en-US" sz="4000">
              <a:solidFill>
                <a:schemeClr val="tx1"/>
              </a:solidFill>
              <a:latin typeface="Arial" panose="020B0604020202020204" pitchFamily="34" charset="0"/>
              <a:cs typeface="Arial" panose="020B0604020202020204" pitchFamily="34" charset="0"/>
            </a:endParaRPr>
          </a:p>
          <a:p>
            <a:pPr indent="457200" algn="just"/>
            <a:endParaRPr lang="en-US" sz="4000">
              <a:solidFill>
                <a:schemeClr val="tx1"/>
              </a:solidFill>
              <a:latin typeface="Arial" panose="020B0604020202020204" pitchFamily="34" charset="0"/>
              <a:cs typeface="Arial" panose="020B0604020202020204" pitchFamily="34" charset="0"/>
            </a:endParaRPr>
          </a:p>
        </p:txBody>
      </p:sp>
      <p:sp>
        <p:nvSpPr>
          <p:cNvPr id="3" name="Rectangle: Rounded Corners 8"/>
          <p:cNvSpPr/>
          <p:nvPr/>
        </p:nvSpPr>
        <p:spPr>
          <a:xfrm>
            <a:off x="282575" y="120015"/>
            <a:ext cx="11560175" cy="1082040"/>
          </a:xfrm>
          <a:prstGeom prst="roundRect">
            <a:avLst/>
          </a:prstGeom>
          <a:solidFill>
            <a:schemeClr val="bg1"/>
          </a:solidFill>
          <a:ln w="12700">
            <a:solidFill>
              <a:srgbClr val="48B6E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90000"/>
              </a:lnSpc>
            </a:pPr>
            <a:r>
              <a:rPr lang="en-US" sz="4000" b="1">
                <a:solidFill>
                  <a:schemeClr val="tx1"/>
                </a:solidFill>
                <a:latin typeface="Arial" panose="020B0604020202020204" pitchFamily="34" charset="0"/>
                <a:cs typeface="Arial" panose="020B0604020202020204" pitchFamily="34" charset="0"/>
                <a:sym typeface="+mn-ea"/>
              </a:rPr>
              <a:t>     1. Xác định chủ ngữ của các câu trong mỗi đoạn văn sau:</a:t>
            </a:r>
            <a:endParaRPr lang="en-US" sz="4000" b="1" i="1">
              <a:solidFill>
                <a:schemeClr val="tx1"/>
              </a:solidFill>
              <a:latin typeface="Arial" panose="020B0604020202020204" pitchFamily="34" charset="0"/>
              <a:cs typeface="Arial" panose="020B0604020202020204" pitchFamily="34" charset="0"/>
              <a:sym typeface="+mn-ea"/>
            </a:endParaRPr>
          </a:p>
        </p:txBody>
      </p:sp>
      <p:sp>
        <p:nvSpPr>
          <p:cNvPr id="17" name="Text Box 16"/>
          <p:cNvSpPr txBox="1"/>
          <p:nvPr/>
        </p:nvSpPr>
        <p:spPr>
          <a:xfrm>
            <a:off x="-33655" y="3733800"/>
            <a:ext cx="12226290" cy="645160"/>
          </a:xfrm>
          <a:prstGeom prst="rect">
            <a:avLst/>
          </a:prstGeom>
          <a:solidFill>
            <a:schemeClr val="accent4">
              <a:lumMod val="20000"/>
              <a:lumOff val="80000"/>
            </a:schemeClr>
          </a:solidFill>
          <a:ln>
            <a:solidFill>
              <a:schemeClr val="bg1">
                <a:lumMod val="50000"/>
              </a:schemeClr>
            </a:solidFill>
          </a:ln>
        </p:spPr>
        <p:txBody>
          <a:bodyPr wrap="square" rtlCol="0">
            <a:spAutoFit/>
          </a:bodyPr>
          <a:lstStyle/>
          <a:p>
            <a:pPr indent="457200"/>
            <a:r>
              <a:rPr lang="en-US" sz="3600">
                <a:latin typeface="Arial" panose="020B0604020202020204" pitchFamily="34" charset="0"/>
                <a:cs typeface="Arial" panose="020B0604020202020204" pitchFamily="34" charset="0"/>
                <a:sym typeface="+mn-ea"/>
              </a:rPr>
              <a:t>                 </a:t>
            </a:r>
          </a:p>
        </p:txBody>
      </p:sp>
      <p:sp>
        <p:nvSpPr>
          <p:cNvPr id="4" name="Text Box 3"/>
          <p:cNvSpPr txBox="1"/>
          <p:nvPr/>
        </p:nvSpPr>
        <p:spPr>
          <a:xfrm>
            <a:off x="-36195" y="4400550"/>
            <a:ext cx="12228195" cy="645160"/>
          </a:xfrm>
          <a:prstGeom prst="rect">
            <a:avLst/>
          </a:prstGeom>
          <a:solidFill>
            <a:schemeClr val="accent4">
              <a:lumMod val="20000"/>
              <a:lumOff val="80000"/>
            </a:schemeClr>
          </a:solidFill>
          <a:ln>
            <a:solidFill>
              <a:schemeClr val="bg1">
                <a:lumMod val="50000"/>
              </a:schemeClr>
            </a:solidFill>
          </a:ln>
        </p:spPr>
        <p:txBody>
          <a:bodyPr wrap="square" rtlCol="0">
            <a:spAutoFit/>
          </a:bodyPr>
          <a:lstStyle/>
          <a:p>
            <a:pPr indent="457200"/>
            <a:r>
              <a:rPr lang="en-US" sz="3600">
                <a:latin typeface="Arial" panose="020B0604020202020204" pitchFamily="34" charset="0"/>
                <a:cs typeface="Arial" panose="020B0604020202020204" pitchFamily="34" charset="0"/>
                <a:sym typeface="+mn-ea"/>
              </a:rPr>
              <a:t>                 </a:t>
            </a:r>
          </a:p>
        </p:txBody>
      </p:sp>
      <p:sp>
        <p:nvSpPr>
          <p:cNvPr id="5" name="Text Box 4"/>
          <p:cNvSpPr txBox="1"/>
          <p:nvPr/>
        </p:nvSpPr>
        <p:spPr>
          <a:xfrm>
            <a:off x="-38735" y="5067300"/>
            <a:ext cx="12230735" cy="645160"/>
          </a:xfrm>
          <a:prstGeom prst="rect">
            <a:avLst/>
          </a:prstGeom>
          <a:solidFill>
            <a:schemeClr val="accent4">
              <a:lumMod val="20000"/>
              <a:lumOff val="80000"/>
            </a:schemeClr>
          </a:solidFill>
          <a:ln>
            <a:solidFill>
              <a:schemeClr val="bg1">
                <a:lumMod val="50000"/>
              </a:schemeClr>
            </a:solidFill>
          </a:ln>
        </p:spPr>
        <p:txBody>
          <a:bodyPr wrap="square" rtlCol="0">
            <a:spAutoFit/>
          </a:bodyPr>
          <a:lstStyle/>
          <a:p>
            <a:pPr indent="457200"/>
            <a:r>
              <a:rPr lang="en-US" sz="3600">
                <a:latin typeface="Arial" panose="020B0604020202020204" pitchFamily="34" charset="0"/>
                <a:cs typeface="Arial" panose="020B0604020202020204" pitchFamily="34" charset="0"/>
                <a:sym typeface="+mn-ea"/>
              </a:rPr>
              <a:t>                 </a:t>
            </a:r>
          </a:p>
        </p:txBody>
      </p:sp>
      <p:sp>
        <p:nvSpPr>
          <p:cNvPr id="6" name="Text Box 5"/>
          <p:cNvSpPr txBox="1"/>
          <p:nvPr/>
        </p:nvSpPr>
        <p:spPr>
          <a:xfrm>
            <a:off x="-30480" y="5734050"/>
            <a:ext cx="12222480" cy="1143000"/>
          </a:xfrm>
          <a:prstGeom prst="rect">
            <a:avLst/>
          </a:prstGeom>
          <a:solidFill>
            <a:schemeClr val="accent4">
              <a:lumMod val="20000"/>
              <a:lumOff val="80000"/>
            </a:schemeClr>
          </a:solidFill>
          <a:ln>
            <a:solidFill>
              <a:schemeClr val="bg1">
                <a:lumMod val="50000"/>
              </a:schemeClr>
            </a:solidFill>
          </a:ln>
        </p:spPr>
        <p:txBody>
          <a:bodyPr wrap="square" rtlCol="0">
            <a:noAutofit/>
          </a:bodyPr>
          <a:lstStyle/>
          <a:p>
            <a:pPr indent="457200"/>
            <a:r>
              <a:rPr lang="en-US" sz="3600">
                <a:latin typeface="Arial" panose="020B0604020202020204" pitchFamily="34" charset="0"/>
                <a:cs typeface="Arial" panose="020B0604020202020204" pitchFamily="34" charset="0"/>
                <a:sym typeface="+mn-ea"/>
              </a:rPr>
              <a:t>                 </a:t>
            </a:r>
          </a:p>
        </p:txBody>
      </p:sp>
      <p:sp>
        <p:nvSpPr>
          <p:cNvPr id="8" name="Text Box 7"/>
          <p:cNvSpPr txBox="1"/>
          <p:nvPr/>
        </p:nvSpPr>
        <p:spPr>
          <a:xfrm>
            <a:off x="-41275" y="3732530"/>
            <a:ext cx="7409180" cy="706755"/>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sym typeface="+mn-ea"/>
              </a:rPr>
              <a:t>Cánh diều</a:t>
            </a:r>
          </a:p>
        </p:txBody>
      </p:sp>
      <p:sp>
        <p:nvSpPr>
          <p:cNvPr id="10" name="Text Box 9"/>
          <p:cNvSpPr txBox="1"/>
          <p:nvPr/>
        </p:nvSpPr>
        <p:spPr>
          <a:xfrm>
            <a:off x="-54610" y="4410075"/>
            <a:ext cx="2391410" cy="706755"/>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sym typeface="+mn-ea"/>
              </a:rPr>
              <a:t>Chúng tôi</a:t>
            </a:r>
          </a:p>
        </p:txBody>
      </p:sp>
      <p:sp>
        <p:nvSpPr>
          <p:cNvPr id="7" name="Text Box 6"/>
          <p:cNvSpPr txBox="1"/>
          <p:nvPr/>
        </p:nvSpPr>
        <p:spPr>
          <a:xfrm>
            <a:off x="-35560" y="5066030"/>
            <a:ext cx="3608705" cy="706755"/>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sym typeface="+mn-ea"/>
              </a:rPr>
              <a:t>Tiếng sáo diều</a:t>
            </a:r>
          </a:p>
        </p:txBody>
      </p:sp>
      <p:sp>
        <p:nvSpPr>
          <p:cNvPr id="13" name="Text Box 12"/>
          <p:cNvSpPr txBox="1"/>
          <p:nvPr/>
        </p:nvSpPr>
        <p:spPr>
          <a:xfrm>
            <a:off x="-68580" y="5700395"/>
            <a:ext cx="6259195" cy="675640"/>
          </a:xfrm>
          <a:prstGeom prst="rect">
            <a:avLst/>
          </a:prstGeom>
          <a:noFill/>
        </p:spPr>
        <p:txBody>
          <a:bodyPr wrap="square" rtlCol="0">
            <a:spAutoFit/>
          </a:bodyPr>
          <a:lstStyle/>
          <a:p>
            <a:r>
              <a:rPr lang="en-US" sz="3800">
                <a:latin typeface="Arial" panose="020B0604020202020204" pitchFamily="34" charset="0"/>
                <a:cs typeface="Arial" panose="020B0604020202020204" pitchFamily="34" charset="0"/>
                <a:sym typeface="+mn-ea"/>
              </a:rPr>
              <a:t>Sáo đơn, sáo kép, sáo bè,...</a:t>
            </a:r>
          </a:p>
        </p:txBody>
      </p:sp>
      <p:sp>
        <p:nvSpPr>
          <p:cNvPr id="14" name="Text Box 13"/>
          <p:cNvSpPr txBox="1"/>
          <p:nvPr/>
        </p:nvSpPr>
        <p:spPr>
          <a:xfrm>
            <a:off x="2385743" y="3732530"/>
            <a:ext cx="6294120" cy="706755"/>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sym typeface="+mn-ea"/>
              </a:rPr>
              <a:t>mềm mại như cánh bướm.</a:t>
            </a:r>
          </a:p>
        </p:txBody>
      </p:sp>
      <p:sp>
        <p:nvSpPr>
          <p:cNvPr id="15" name="Text Box 14"/>
          <p:cNvSpPr txBox="1"/>
          <p:nvPr/>
        </p:nvSpPr>
        <p:spPr>
          <a:xfrm>
            <a:off x="2289282" y="4399280"/>
            <a:ext cx="9342120" cy="706755"/>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sym typeface="+mn-ea"/>
              </a:rPr>
              <a:t>vui sướng đến phát dại khi nhìn lên trời.</a:t>
            </a:r>
          </a:p>
        </p:txBody>
      </p:sp>
      <p:sp>
        <p:nvSpPr>
          <p:cNvPr id="16" name="Text Box 15"/>
          <p:cNvSpPr txBox="1"/>
          <p:nvPr/>
        </p:nvSpPr>
        <p:spPr>
          <a:xfrm>
            <a:off x="3401060" y="5076825"/>
            <a:ext cx="4047490" cy="706755"/>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sym typeface="+mn-ea"/>
              </a:rPr>
              <a:t>vi vu trầm bổng.</a:t>
            </a:r>
          </a:p>
        </p:txBody>
      </p:sp>
      <p:sp>
        <p:nvSpPr>
          <p:cNvPr id="27" name="Text Box 26"/>
          <p:cNvSpPr txBox="1"/>
          <p:nvPr/>
        </p:nvSpPr>
        <p:spPr>
          <a:xfrm>
            <a:off x="6008358" y="5784850"/>
            <a:ext cx="6097905" cy="502285"/>
          </a:xfrm>
          <a:prstGeom prst="rect">
            <a:avLst/>
          </a:prstGeom>
          <a:noFill/>
        </p:spPr>
        <p:txBody>
          <a:bodyPr wrap="square" rtlCol="0">
            <a:noAutofit/>
          </a:bodyPr>
          <a:lstStyle/>
          <a:p>
            <a:pPr algn="just">
              <a:lnSpc>
                <a:spcPct val="80000"/>
              </a:lnSpc>
            </a:pPr>
            <a:r>
              <a:rPr lang="en-US" sz="3800">
                <a:latin typeface="Arial" panose="020B0604020202020204" pitchFamily="34" charset="0"/>
                <a:cs typeface="Arial" panose="020B0604020202020204" pitchFamily="34" charset="0"/>
                <a:sym typeface="+mn-ea"/>
              </a:rPr>
              <a:t> như gọi thấp xuống những  </a:t>
            </a:r>
          </a:p>
        </p:txBody>
      </p:sp>
      <p:sp>
        <p:nvSpPr>
          <p:cNvPr id="9" name="Text Box 8"/>
          <p:cNvSpPr txBox="1"/>
          <p:nvPr/>
        </p:nvSpPr>
        <p:spPr>
          <a:xfrm>
            <a:off x="-140335" y="6359525"/>
            <a:ext cx="2874010" cy="502285"/>
          </a:xfrm>
          <a:prstGeom prst="rect">
            <a:avLst/>
          </a:prstGeom>
          <a:noFill/>
        </p:spPr>
        <p:txBody>
          <a:bodyPr wrap="square" rtlCol="0">
            <a:noAutofit/>
          </a:bodyPr>
          <a:lstStyle/>
          <a:p>
            <a:pPr algn="just">
              <a:lnSpc>
                <a:spcPct val="80000"/>
              </a:lnSpc>
            </a:pPr>
            <a:r>
              <a:rPr lang="en-US" sz="3800">
                <a:latin typeface="Arial" panose="020B0604020202020204" pitchFamily="34" charset="0"/>
                <a:cs typeface="Arial" panose="020B0604020202020204" pitchFamily="34" charset="0"/>
                <a:sym typeface="+mn-ea"/>
              </a:rPr>
              <a:t> vì sao sớm.</a:t>
            </a:r>
            <a:endParaRPr lang="en-US" sz="3800">
              <a:latin typeface="Arial" panose="020B0604020202020204" pitchFamily="34" charset="0"/>
              <a:cs typeface="Arial" panose="020B0604020202020204" pitchFamily="34" charset="0"/>
            </a:endParaRPr>
          </a:p>
          <a:p>
            <a:pPr algn="just">
              <a:lnSpc>
                <a:spcPct val="80000"/>
              </a:lnSpc>
            </a:pPr>
            <a:r>
              <a:rPr lang="en-US" sz="3800">
                <a:latin typeface="Arial" panose="020B0604020202020204" pitchFamily="34" charset="0"/>
                <a:cs typeface="Arial" panose="020B0604020202020204" pitchFamily="34" charset="0"/>
                <a:sym typeface="+mn-ea"/>
              </a:rPr>
              <a:t> </a:t>
            </a:r>
          </a:p>
        </p:txBody>
      </p:sp>
      <p:cxnSp>
        <p:nvCxnSpPr>
          <p:cNvPr id="11" name="Straight Connector 10">
            <a:extLst>
              <a:ext uri="{FF2B5EF4-FFF2-40B4-BE49-F238E27FC236}">
                <a16:creationId xmlns:a16="http://schemas.microsoft.com/office/drawing/2014/main" id="{B9DE6681-A8B7-9C16-05B2-617396567247}"/>
              </a:ext>
            </a:extLst>
          </p:cNvPr>
          <p:cNvCxnSpPr/>
          <p:nvPr/>
        </p:nvCxnSpPr>
        <p:spPr>
          <a:xfrm flipH="1">
            <a:off x="2326778" y="3791135"/>
            <a:ext cx="200648" cy="58640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B0AE82A-11ED-B6FA-FFF1-52AEE4898FBC}"/>
              </a:ext>
            </a:extLst>
          </p:cNvPr>
          <p:cNvCxnSpPr/>
          <p:nvPr/>
        </p:nvCxnSpPr>
        <p:spPr>
          <a:xfrm flipH="1">
            <a:off x="2228563" y="4437865"/>
            <a:ext cx="200648" cy="58640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3EF2ED2-74E1-188A-E17B-F4936400EFA5}"/>
              </a:ext>
            </a:extLst>
          </p:cNvPr>
          <p:cNvCxnSpPr/>
          <p:nvPr/>
        </p:nvCxnSpPr>
        <p:spPr>
          <a:xfrm flipH="1">
            <a:off x="3317988" y="5126355"/>
            <a:ext cx="200648" cy="58640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A1601D5-5B93-BE98-0C4C-DA29BC04591D}"/>
              </a:ext>
            </a:extLst>
          </p:cNvPr>
          <p:cNvCxnSpPr/>
          <p:nvPr/>
        </p:nvCxnSpPr>
        <p:spPr>
          <a:xfrm flipH="1">
            <a:off x="6024455" y="5757707"/>
            <a:ext cx="200648" cy="58640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0-#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mph" presetSubtype="2" fill="hold" grpId="2" nodeType="clickEffect">
                                  <p:stCondLst>
                                    <p:cond delay="0"/>
                                  </p:stCondLst>
                                  <p:childTnLst>
                                    <p:animClr clrSpc="rgb" dir="cw">
                                      <p:cBhvr override="childStyle">
                                        <p:cTn id="27" dur="2000" fill="hold"/>
                                        <p:tgtEl>
                                          <p:spTgt spid="8"/>
                                        </p:tgtEl>
                                        <p:attrNameLst>
                                          <p:attrName>style.color</p:attrName>
                                        </p:attrNameLst>
                                      </p:cBhvr>
                                      <p:to>
                                        <a:srgbClr val="D8090F"/>
                                      </p:to>
                                    </p:animClr>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0-#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mph" presetSubtype="2" fill="hold" grpId="2" nodeType="clickEffect">
                                  <p:stCondLst>
                                    <p:cond delay="0"/>
                                  </p:stCondLst>
                                  <p:childTnLst>
                                    <p:animClr clrSpc="rgb" dir="cw">
                                      <p:cBhvr override="childStyle">
                                        <p:cTn id="47" dur="2000" fill="hold"/>
                                        <p:tgtEl>
                                          <p:spTgt spid="10"/>
                                        </p:tgtEl>
                                        <p:attrNameLst>
                                          <p:attrName>style.color</p:attrName>
                                        </p:attrNameLst>
                                      </p:cBhvr>
                                      <p:to>
                                        <a:srgbClr val="D8090F"/>
                                      </p:to>
                                    </p:animClr>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additive="base">
                                        <p:cTn id="52" dur="500" fill="hold"/>
                                        <p:tgtEl>
                                          <p:spTgt spid="5"/>
                                        </p:tgtEl>
                                        <p:attrNameLst>
                                          <p:attrName>ppt_x</p:attrName>
                                        </p:attrNameLst>
                                      </p:cBhvr>
                                      <p:tavLst>
                                        <p:tav tm="0">
                                          <p:val>
                                            <p:strVal val="0-#ppt_w/2"/>
                                          </p:val>
                                        </p:tav>
                                        <p:tav tm="100000">
                                          <p:val>
                                            <p:strVal val="#ppt_x"/>
                                          </p:val>
                                        </p:tav>
                                      </p:tavLst>
                                    </p:anim>
                                    <p:anim calcmode="lin" valueType="num">
                                      <p:cBhvr additive="base">
                                        <p:cTn id="53" dur="500" fill="hold"/>
                                        <p:tgtEl>
                                          <p:spTgt spid="5"/>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1" presetClass="entr" presetSubtype="0" fill="hold" grpId="0" nodeType="after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down)">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mph" presetSubtype="2" fill="hold" grpId="2" nodeType="clickEffect">
                                  <p:stCondLst>
                                    <p:cond delay="0"/>
                                  </p:stCondLst>
                                  <p:childTnLst>
                                    <p:animClr clrSpc="rgb" dir="cw">
                                      <p:cBhvr override="childStyle">
                                        <p:cTn id="67" dur="2000" fill="hold"/>
                                        <p:tgtEl>
                                          <p:spTgt spid="7"/>
                                        </p:tgtEl>
                                        <p:attrNameLst>
                                          <p:attrName>style.color</p:attrName>
                                        </p:attrNameLst>
                                      </p:cBhvr>
                                      <p:to>
                                        <a:srgbClr val="D8090F"/>
                                      </p:to>
                                    </p:animClr>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6"/>
                                        </p:tgtEl>
                                        <p:attrNameLst>
                                          <p:attrName>style.visibility</p:attrName>
                                        </p:attrNameLst>
                                      </p:cBhvr>
                                      <p:to>
                                        <p:strVal val="visible"/>
                                      </p:to>
                                    </p:set>
                                    <p:anim calcmode="lin" valueType="num">
                                      <p:cBhvr additive="base">
                                        <p:cTn id="72" dur="500" fill="hold"/>
                                        <p:tgtEl>
                                          <p:spTgt spid="6"/>
                                        </p:tgtEl>
                                        <p:attrNameLst>
                                          <p:attrName>ppt_x</p:attrName>
                                        </p:attrNameLst>
                                      </p:cBhvr>
                                      <p:tavLst>
                                        <p:tav tm="0">
                                          <p:val>
                                            <p:strVal val="0-#ppt_w/2"/>
                                          </p:val>
                                        </p:tav>
                                        <p:tav tm="100000">
                                          <p:val>
                                            <p:strVal val="#ppt_x"/>
                                          </p:val>
                                        </p:tav>
                                      </p:tavLst>
                                    </p:anim>
                                    <p:anim calcmode="lin" valueType="num">
                                      <p:cBhvr additive="base">
                                        <p:cTn id="73" dur="500" fill="hold"/>
                                        <p:tgtEl>
                                          <p:spTgt spid="6"/>
                                        </p:tgtEl>
                                        <p:attrNameLst>
                                          <p:attrName>ppt_y</p:attrName>
                                        </p:attrNameLst>
                                      </p:cBhvr>
                                      <p:tavLst>
                                        <p:tav tm="0">
                                          <p:val>
                                            <p:strVal val="#ppt_y"/>
                                          </p:val>
                                        </p:tav>
                                        <p:tav tm="100000">
                                          <p:val>
                                            <p:strVal val="#ppt_y"/>
                                          </p:val>
                                        </p:tav>
                                      </p:tavLst>
                                    </p:anim>
                                  </p:childTnLst>
                                </p:cTn>
                              </p:par>
                            </p:childTnLst>
                          </p:cTn>
                        </p:par>
                        <p:par>
                          <p:cTn id="74" fill="hold">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wipe(down)">
                                      <p:cBhvr>
                                        <p:cTn id="85" dur="500"/>
                                        <p:tgtEl>
                                          <p:spTgt spid="19"/>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mph" presetSubtype="2" fill="hold" grpId="2" nodeType="clickEffect">
                                  <p:stCondLst>
                                    <p:cond delay="0"/>
                                  </p:stCondLst>
                                  <p:childTnLst>
                                    <p:animClr clrSpc="rgb" dir="cw">
                                      <p:cBhvr override="childStyle">
                                        <p:cTn id="89" dur="2000" fill="hold"/>
                                        <p:tgtEl>
                                          <p:spTgt spid="13"/>
                                        </p:tgtEl>
                                        <p:attrNameLst>
                                          <p:attrName>style.color</p:attrName>
                                        </p:attrNameLst>
                                      </p:cBhvr>
                                      <p:to>
                                        <a:srgbClr val="D8090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7" grpId="0" bldLvl="0" animBg="1"/>
      <p:bldP spid="17" grpId="1"/>
      <p:bldP spid="4" grpId="0" bldLvl="0" animBg="1"/>
      <p:bldP spid="4" grpId="1"/>
      <p:bldP spid="5" grpId="0" bldLvl="0" animBg="1"/>
      <p:bldP spid="5" grpId="1"/>
      <p:bldP spid="6" grpId="0" bldLvl="0" animBg="1"/>
      <p:bldP spid="6" grpId="1"/>
      <p:bldP spid="8" grpId="0"/>
      <p:bldP spid="8" grpId="1"/>
      <p:bldP spid="8" grpId="2"/>
      <p:bldP spid="10" grpId="0"/>
      <p:bldP spid="10" grpId="1"/>
      <p:bldP spid="10" grpId="2"/>
      <p:bldP spid="7" grpId="0"/>
      <p:bldP spid="7" grpId="1"/>
      <p:bldP spid="7" grpId="2"/>
      <p:bldP spid="13" grpId="0"/>
      <p:bldP spid="13" grpId="1"/>
      <p:bldP spid="13" grpId="2"/>
      <p:bldP spid="14" grpId="0"/>
      <p:bldP spid="14" grpId="1"/>
      <p:bldP spid="15" grpId="0"/>
      <p:bldP spid="15" grpId="1"/>
      <p:bldP spid="16" grpId="0"/>
      <p:bldP spid="16" grpId="1"/>
      <p:bldP spid="27" grpId="0"/>
      <p:bldP spid="27" grpId="1"/>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Box 36"/>
          <p:cNvSpPr txBox="1"/>
          <p:nvPr/>
        </p:nvSpPr>
        <p:spPr>
          <a:xfrm>
            <a:off x="0" y="2161540"/>
            <a:ext cx="12192000" cy="4772025"/>
          </a:xfrm>
          <a:prstGeom prst="rect">
            <a:avLst/>
          </a:prstGeom>
          <a:solidFill>
            <a:srgbClr val="FFC000"/>
          </a:solidFill>
        </p:spPr>
        <p:txBody>
          <a:bodyPr wrap="square" rtlCol="0">
            <a:noAutofit/>
          </a:bodyPr>
          <a:lstStyle/>
          <a:p>
            <a:pPr algn="ctr">
              <a:lnSpc>
                <a:spcPct val="110000"/>
              </a:lnSpc>
            </a:pPr>
            <a:r>
              <a:rPr lang="en-US" sz="4000">
                <a:solidFill>
                  <a:schemeClr val="tx1"/>
                </a:solidFill>
                <a:latin typeface="Arial" panose="020B0604020202020204" pitchFamily="34" charset="0"/>
                <a:cs typeface="Arial" panose="020B0604020202020204" pitchFamily="34" charset="0"/>
                <a:sym typeface="+mn-ea"/>
              </a:rPr>
              <a:t>      </a:t>
            </a:r>
            <a:endParaRPr lang="en-US" sz="4000">
              <a:solidFill>
                <a:schemeClr val="tx1"/>
              </a:solidFill>
              <a:latin typeface="Arial" panose="020B0604020202020204" pitchFamily="34" charset="0"/>
              <a:cs typeface="Arial" panose="020B0604020202020204" pitchFamily="34" charset="0"/>
            </a:endParaRPr>
          </a:p>
        </p:txBody>
      </p:sp>
      <p:sp>
        <p:nvSpPr>
          <p:cNvPr id="30" name="Rectangle: Rounded Corners 8"/>
          <p:cNvSpPr/>
          <p:nvPr/>
        </p:nvSpPr>
        <p:spPr>
          <a:xfrm>
            <a:off x="282575" y="152400"/>
            <a:ext cx="11560175" cy="1085215"/>
          </a:xfrm>
          <a:prstGeom prst="roundRect">
            <a:avLst/>
          </a:prstGeom>
          <a:solidFill>
            <a:schemeClr val="bg1"/>
          </a:solidFill>
          <a:ln w="12700">
            <a:solidFill>
              <a:schemeClr val="accent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60000"/>
              </a:lnSpc>
            </a:pPr>
            <a:r>
              <a:rPr lang="en-US" sz="4000" b="1">
                <a:solidFill>
                  <a:schemeClr val="tx1"/>
                </a:solidFill>
                <a:latin typeface="Arial" panose="020B0604020202020204" pitchFamily="34" charset="0"/>
                <a:cs typeface="Arial" panose="020B0604020202020204" pitchFamily="34" charset="0"/>
                <a:sym typeface="+mn-ea"/>
              </a:rPr>
              <a:t>     </a:t>
            </a:r>
          </a:p>
          <a:p>
            <a:pPr algn="ctr">
              <a:lnSpc>
                <a:spcPct val="60000"/>
              </a:lnSpc>
            </a:pPr>
            <a:endParaRPr lang="en-US" sz="4000" b="1">
              <a:solidFill>
                <a:schemeClr val="tx1"/>
              </a:solidFill>
              <a:latin typeface="Arial" panose="020B0604020202020204" pitchFamily="34" charset="0"/>
              <a:cs typeface="Arial" panose="020B0604020202020204" pitchFamily="34" charset="0"/>
              <a:sym typeface="+mn-ea"/>
            </a:endParaRPr>
          </a:p>
          <a:p>
            <a:pPr indent="457200" algn="just">
              <a:lnSpc>
                <a:spcPct val="80000"/>
              </a:lnSpc>
            </a:pPr>
            <a:r>
              <a:rPr lang="en-US" sz="4000" b="1">
                <a:solidFill>
                  <a:schemeClr val="tx1"/>
                </a:solidFill>
                <a:latin typeface="Arial" panose="020B0604020202020204" pitchFamily="34" charset="0"/>
                <a:cs typeface="Arial" panose="020B0604020202020204" pitchFamily="34" charset="0"/>
                <a:sym typeface="+mn-ea"/>
              </a:rPr>
              <a:t>2. Thay      trong các đoạn văn sau bằng một chủ ngữ phù hợp trong khung:</a:t>
            </a:r>
          </a:p>
          <a:p>
            <a:pPr indent="457200" algn="just">
              <a:lnSpc>
                <a:spcPct val="80000"/>
              </a:lnSpc>
            </a:pPr>
            <a:endParaRPr lang="en-US" sz="4000" b="1" i="1">
              <a:solidFill>
                <a:schemeClr val="tx1"/>
              </a:solidFill>
              <a:latin typeface="Arial" panose="020B0604020202020204" pitchFamily="34" charset="0"/>
              <a:cs typeface="Arial" panose="020B0604020202020204" pitchFamily="34" charset="0"/>
              <a:sym typeface="+mn-ea"/>
            </a:endParaRPr>
          </a:p>
        </p:txBody>
      </p:sp>
      <p:pic>
        <p:nvPicPr>
          <p:cNvPr id="31" name="Content Placeholder 30" descr="Images_By_Pinner_On_Topolino__152-removebg-preview"/>
          <p:cNvPicPr>
            <a:picLocks noGrp="1" noChangeAspect="1"/>
          </p:cNvPicPr>
          <p:nvPr>
            <p:ph sz="half" idx="2"/>
          </p:nvPr>
        </p:nvPicPr>
        <p:blipFill>
          <a:blip r:embed="rId2"/>
          <a:stretch>
            <a:fillRect/>
          </a:stretch>
        </p:blipFill>
        <p:spPr>
          <a:xfrm>
            <a:off x="2762250" y="28575"/>
            <a:ext cx="507365" cy="703580"/>
          </a:xfrm>
          <a:prstGeom prst="rect">
            <a:avLst/>
          </a:prstGeom>
        </p:spPr>
      </p:pic>
      <p:sp>
        <p:nvSpPr>
          <p:cNvPr id="32" name="Flowchart: Terminator 31"/>
          <p:cNvSpPr/>
          <p:nvPr/>
        </p:nvSpPr>
        <p:spPr>
          <a:xfrm>
            <a:off x="378460" y="1487805"/>
            <a:ext cx="11664950" cy="1289050"/>
          </a:xfrm>
          <a:prstGeom prst="flowChartTerminator">
            <a:avLst/>
          </a:prstGeom>
          <a:solidFill>
            <a:srgbClr val="FFECB4"/>
          </a:solidFill>
          <a:ln w="38100">
            <a:solidFill>
              <a:schemeClr val="accent2">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3" name="Text Box 32"/>
          <p:cNvSpPr txBox="1"/>
          <p:nvPr/>
        </p:nvSpPr>
        <p:spPr>
          <a:xfrm>
            <a:off x="378460" y="1677670"/>
            <a:ext cx="2565400" cy="706755"/>
          </a:xfrm>
          <a:prstGeom prst="rect">
            <a:avLst/>
          </a:prstGeom>
          <a:noFill/>
        </p:spPr>
        <p:txBody>
          <a:bodyPr wrap="square" rtlCol="0">
            <a:spAutoFit/>
          </a:bodyPr>
          <a:lstStyle/>
          <a:p>
            <a:pPr indent="457200" algn="l"/>
            <a:r>
              <a:rPr lang="en-US" sz="4000">
                <a:latin typeface="Arial" panose="020B0604020202020204" pitchFamily="34" charset="0"/>
                <a:cs typeface="Arial" panose="020B0604020202020204" pitchFamily="34" charset="0"/>
                <a:sym typeface="+mn-ea"/>
              </a:rPr>
              <a:t>bầu trời</a:t>
            </a:r>
          </a:p>
        </p:txBody>
      </p:sp>
      <p:sp>
        <p:nvSpPr>
          <p:cNvPr id="34" name="Text Box 33"/>
          <p:cNvSpPr txBox="1"/>
          <p:nvPr/>
        </p:nvSpPr>
        <p:spPr>
          <a:xfrm>
            <a:off x="2762250" y="1675130"/>
            <a:ext cx="4648835" cy="706755"/>
          </a:xfrm>
          <a:prstGeom prst="rect">
            <a:avLst/>
          </a:prstGeom>
          <a:noFill/>
        </p:spPr>
        <p:txBody>
          <a:bodyPr wrap="square" rtlCol="0">
            <a:spAutoFit/>
          </a:bodyPr>
          <a:lstStyle/>
          <a:p>
            <a:pPr indent="457200" algn="l"/>
            <a:r>
              <a:rPr lang="en-US" sz="4000">
                <a:latin typeface="Arial" panose="020B0604020202020204" pitchFamily="34" charset="0"/>
                <a:cs typeface="Arial" panose="020B0604020202020204" pitchFamily="34" charset="0"/>
                <a:sym typeface="+mn-ea"/>
              </a:rPr>
              <a:t>mặt trời cuối thu</a:t>
            </a:r>
          </a:p>
        </p:txBody>
      </p:sp>
      <p:sp>
        <p:nvSpPr>
          <p:cNvPr id="35" name="Text Box 34"/>
          <p:cNvSpPr txBox="1"/>
          <p:nvPr/>
        </p:nvSpPr>
        <p:spPr>
          <a:xfrm>
            <a:off x="6905625" y="1675130"/>
            <a:ext cx="5137785" cy="706755"/>
          </a:xfrm>
          <a:prstGeom prst="rect">
            <a:avLst/>
          </a:prstGeom>
          <a:noFill/>
        </p:spPr>
        <p:txBody>
          <a:bodyPr wrap="square" rtlCol="0">
            <a:spAutoFit/>
          </a:bodyPr>
          <a:lstStyle/>
          <a:p>
            <a:pPr indent="457200" algn="l"/>
            <a:r>
              <a:rPr lang="en-US" sz="4000">
                <a:latin typeface="Arial" panose="020B0604020202020204" pitchFamily="34" charset="0"/>
                <a:cs typeface="Arial" panose="020B0604020202020204" pitchFamily="34" charset="0"/>
                <a:sym typeface="+mn-ea"/>
              </a:rPr>
              <a:t>hương vị thôn quê</a:t>
            </a:r>
          </a:p>
        </p:txBody>
      </p:sp>
      <p:sp>
        <p:nvSpPr>
          <p:cNvPr id="36" name="Oval 35"/>
          <p:cNvSpPr/>
          <p:nvPr/>
        </p:nvSpPr>
        <p:spPr>
          <a:xfrm>
            <a:off x="125730" y="1314450"/>
            <a:ext cx="614045" cy="614045"/>
          </a:xfrm>
          <a:prstGeom prst="ellipse">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sz="4000">
                <a:latin typeface="Arial" panose="020B0604020202020204" pitchFamily="34" charset="0"/>
                <a:cs typeface="Arial" panose="020B0604020202020204" pitchFamily="34" charset="0"/>
              </a:rPr>
              <a:t>a</a:t>
            </a:r>
          </a:p>
        </p:txBody>
      </p:sp>
      <p:sp>
        <p:nvSpPr>
          <p:cNvPr id="38" name="Text Box 37"/>
          <p:cNvSpPr txBox="1"/>
          <p:nvPr/>
        </p:nvSpPr>
        <p:spPr>
          <a:xfrm>
            <a:off x="0" y="3220085"/>
            <a:ext cx="12192635" cy="3448050"/>
          </a:xfrm>
          <a:prstGeom prst="rect">
            <a:avLst/>
          </a:prstGeom>
          <a:noFill/>
          <a:ln>
            <a:noFill/>
          </a:ln>
          <a:extLst>
            <a:ext uri="{909E8E84-426E-40DD-AFC4-6F175D3DCCD1}">
              <a14:hiddenFill xmlns:a14="http://schemas.microsoft.com/office/drawing/2010/main">
                <a:solidFill>
                  <a:schemeClr val="bg1">
                    <a:alpha val="48000"/>
                  </a:schemeClr>
                </a:solidFill>
              </a14:hiddenFill>
            </a:ext>
          </a:extLst>
        </p:spPr>
        <p:txBody>
          <a:bodyPr wrap="square" rtlCol="0">
            <a:noAutofit/>
          </a:bodyPr>
          <a:lstStyle/>
          <a:p>
            <a:pPr algn="just">
              <a:lnSpc>
                <a:spcPct val="110000"/>
              </a:lnSpc>
            </a:pPr>
            <a:r>
              <a:rPr lang="en-US" sz="4000">
                <a:latin typeface="Arial" panose="020B0604020202020204" pitchFamily="34" charset="0"/>
                <a:cs typeface="Arial" panose="020B0604020202020204" pitchFamily="34" charset="0"/>
                <a:sym typeface="+mn-ea"/>
              </a:rPr>
              <a:t>                         nhọc nhằn chọc thủng màn sương, từ từ nhô lên nhành cây trên dãy núi đồi lẹt xẹt.                   		 dần dần tươi sáng.   </a:t>
            </a:r>
            <a:r>
              <a:rPr lang="vi-VN" altLang="en-US" sz="4000">
                <a:latin typeface="Arial" panose="020B0604020202020204" pitchFamily="34" charset="0"/>
                <a:cs typeface="Arial" panose="020B0604020202020204" pitchFamily="34" charset="0"/>
                <a:sym typeface="+mn-ea"/>
              </a:rPr>
              <a:t>                  </a:t>
            </a:r>
            <a:r>
              <a:rPr lang="en-US" altLang="en-US" sz="4000">
                <a:latin typeface="Arial" panose="020B0604020202020204" pitchFamily="34" charset="0"/>
                <a:cs typeface="Arial" panose="020B0604020202020204" pitchFamily="34" charset="0"/>
                <a:sym typeface="+mn-ea"/>
              </a:rPr>
              <a:t>  </a:t>
            </a:r>
            <a:r>
              <a:rPr lang="en-US" sz="4000">
                <a:latin typeface="Arial" panose="020B0604020202020204" pitchFamily="34" charset="0"/>
                <a:cs typeface="Arial" panose="020B0604020202020204" pitchFamily="34" charset="0"/>
                <a:sym typeface="+mn-ea"/>
              </a:rPr>
              <a:t>đầy quyến rũ, ngọt ngào mùi lúa chín.</a:t>
            </a:r>
          </a:p>
          <a:p>
            <a:pPr marL="3657600" lvl="8" indent="457200" algn="just">
              <a:lnSpc>
                <a:spcPct val="110000"/>
              </a:lnSpc>
            </a:pPr>
            <a:r>
              <a:rPr lang="en-US" sz="4000">
                <a:latin typeface="Arial" panose="020B0604020202020204" pitchFamily="34" charset="0"/>
                <a:cs typeface="Arial" panose="020B0604020202020204" pitchFamily="34" charset="0"/>
                <a:sym typeface="+mn-ea"/>
              </a:rPr>
              <a:t>               Theo Ngô Tất Tố                   </a:t>
            </a:r>
            <a:endParaRPr lang="en-US" sz="4000">
              <a:solidFill>
                <a:schemeClr val="tx1"/>
              </a:solidFill>
              <a:latin typeface="Arial" panose="020B0604020202020204" pitchFamily="34" charset="0"/>
              <a:cs typeface="Arial" panose="020B0604020202020204" pitchFamily="34" charset="0"/>
            </a:endParaRPr>
          </a:p>
          <a:p>
            <a:pPr indent="457200" algn="just"/>
            <a:endParaRPr lang="en-US" sz="4000">
              <a:solidFill>
                <a:schemeClr val="tx1"/>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C2C07100-8D65-3AC1-A9E3-55EACFCE3B9E}"/>
              </a:ext>
            </a:extLst>
          </p:cNvPr>
          <p:cNvGrpSpPr/>
          <p:nvPr/>
        </p:nvGrpSpPr>
        <p:grpSpPr>
          <a:xfrm>
            <a:off x="132183" y="4572952"/>
            <a:ext cx="1935156" cy="703580"/>
            <a:chOff x="9516366" y="3945841"/>
            <a:chExt cx="1935156" cy="703580"/>
          </a:xfrm>
        </p:grpSpPr>
        <p:sp>
          <p:nvSpPr>
            <p:cNvPr id="2" name="Rectangle 1">
              <a:extLst>
                <a:ext uri="{FF2B5EF4-FFF2-40B4-BE49-F238E27FC236}">
                  <a16:creationId xmlns:a16="http://schemas.microsoft.com/office/drawing/2014/main" id="{58B78A5F-4D70-7F0F-6F0F-E8CD8D49F6DC}"/>
                </a:ext>
              </a:extLst>
            </p:cNvPr>
            <p:cNvSpPr/>
            <p:nvPr/>
          </p:nvSpPr>
          <p:spPr>
            <a:xfrm>
              <a:off x="9516366" y="4023995"/>
              <a:ext cx="1935156" cy="573406"/>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Content Placeholder 1" descr="Images_By_Pinner_On_Topolino__152-removebg-preview"/>
            <p:cNvPicPr>
              <a:picLocks noChangeAspect="1"/>
            </p:cNvPicPr>
            <p:nvPr/>
          </p:nvPicPr>
          <p:blipFill>
            <a:blip r:embed="rId2"/>
            <a:stretch>
              <a:fillRect/>
            </a:stretch>
          </p:blipFill>
          <p:spPr>
            <a:xfrm>
              <a:off x="10101385" y="3945841"/>
              <a:ext cx="507365" cy="703580"/>
            </a:xfrm>
            <a:prstGeom prst="rect">
              <a:avLst/>
            </a:prstGeom>
          </p:spPr>
        </p:pic>
      </p:grpSp>
      <p:grpSp>
        <p:nvGrpSpPr>
          <p:cNvPr id="6" name="Group 5">
            <a:extLst>
              <a:ext uri="{FF2B5EF4-FFF2-40B4-BE49-F238E27FC236}">
                <a16:creationId xmlns:a16="http://schemas.microsoft.com/office/drawing/2014/main" id="{EEE35FC4-6F26-A90A-ADB8-39F5C369F98B}"/>
              </a:ext>
            </a:extLst>
          </p:cNvPr>
          <p:cNvGrpSpPr/>
          <p:nvPr/>
        </p:nvGrpSpPr>
        <p:grpSpPr>
          <a:xfrm>
            <a:off x="6357137" y="4587924"/>
            <a:ext cx="3361293" cy="703580"/>
            <a:chOff x="3531875" y="4597400"/>
            <a:chExt cx="3361293" cy="703580"/>
          </a:xfrm>
        </p:grpSpPr>
        <p:sp>
          <p:nvSpPr>
            <p:cNvPr id="3" name="Rectangle 2">
              <a:extLst>
                <a:ext uri="{FF2B5EF4-FFF2-40B4-BE49-F238E27FC236}">
                  <a16:creationId xmlns:a16="http://schemas.microsoft.com/office/drawing/2014/main" id="{A07AF082-5780-66E4-AAA3-AEBE2AC285E3}"/>
                </a:ext>
              </a:extLst>
            </p:cNvPr>
            <p:cNvSpPr/>
            <p:nvPr/>
          </p:nvSpPr>
          <p:spPr>
            <a:xfrm>
              <a:off x="3531875" y="4667641"/>
              <a:ext cx="3361293" cy="573405"/>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Content Placeholder 1" descr="Images_By_Pinner_On_Topolino__152-removebg-preview"/>
            <p:cNvPicPr>
              <a:picLocks noChangeAspect="1"/>
            </p:cNvPicPr>
            <p:nvPr/>
          </p:nvPicPr>
          <p:blipFill>
            <a:blip r:embed="rId2"/>
            <a:stretch>
              <a:fillRect/>
            </a:stretch>
          </p:blipFill>
          <p:spPr>
            <a:xfrm>
              <a:off x="5086667" y="4597400"/>
              <a:ext cx="507365" cy="703580"/>
            </a:xfrm>
            <a:prstGeom prst="rect">
              <a:avLst/>
            </a:prstGeom>
          </p:spPr>
        </p:pic>
      </p:grpSp>
      <p:grpSp>
        <p:nvGrpSpPr>
          <p:cNvPr id="5" name="Group 4">
            <a:extLst>
              <a:ext uri="{FF2B5EF4-FFF2-40B4-BE49-F238E27FC236}">
                <a16:creationId xmlns:a16="http://schemas.microsoft.com/office/drawing/2014/main" id="{036B52ED-ABFD-9105-39B6-07425133608F}"/>
              </a:ext>
            </a:extLst>
          </p:cNvPr>
          <p:cNvGrpSpPr/>
          <p:nvPr/>
        </p:nvGrpSpPr>
        <p:grpSpPr>
          <a:xfrm>
            <a:off x="540615" y="3220085"/>
            <a:ext cx="3037471" cy="703580"/>
            <a:chOff x="540615" y="3220085"/>
            <a:chExt cx="3037471" cy="703580"/>
          </a:xfrm>
        </p:grpSpPr>
        <p:sp>
          <p:nvSpPr>
            <p:cNvPr id="4" name="Rectangle 3">
              <a:extLst>
                <a:ext uri="{FF2B5EF4-FFF2-40B4-BE49-F238E27FC236}">
                  <a16:creationId xmlns:a16="http://schemas.microsoft.com/office/drawing/2014/main" id="{356B899B-603A-69C6-D24E-3A23ABAA1E44}"/>
                </a:ext>
              </a:extLst>
            </p:cNvPr>
            <p:cNvSpPr/>
            <p:nvPr/>
          </p:nvSpPr>
          <p:spPr>
            <a:xfrm>
              <a:off x="540615" y="3325812"/>
              <a:ext cx="3037471" cy="597853"/>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Content Placeholder 1" descr="Images_By_Pinner_On_Topolino__152-removebg-preview"/>
            <p:cNvPicPr>
              <a:picLocks noChangeAspect="1"/>
            </p:cNvPicPr>
            <p:nvPr/>
          </p:nvPicPr>
          <p:blipFill>
            <a:blip r:embed="rId2"/>
            <a:stretch>
              <a:fillRect/>
            </a:stretch>
          </p:blipFill>
          <p:spPr>
            <a:xfrm>
              <a:off x="1850005" y="3220085"/>
              <a:ext cx="507365" cy="70358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par>
                          <p:cTn id="19" fill="hold">
                            <p:stCondLst>
                              <p:cond delay="0"/>
                            </p:stCondLst>
                            <p:childTnLst>
                              <p:par>
                                <p:cTn id="20" presetID="22" presetClass="entr" presetSubtype="8" fill="hold" grpId="0"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left)">
                                      <p:cBhvr>
                                        <p:cTn id="26" dur="500"/>
                                        <p:tgtEl>
                                          <p:spTgt spid="34"/>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left)">
                                      <p:cBhvr>
                                        <p:cTn id="30" dur="500"/>
                                        <p:tgtEl>
                                          <p:spTgt spid="35"/>
                                        </p:tgtEl>
                                      </p:cBhvr>
                                    </p:animEffect>
                                  </p:childTnLst>
                                </p:cTn>
                              </p:par>
                              <p:par>
                                <p:cTn id="31" presetID="2" presetClass="entr" presetSubtype="4"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 calcmode="lin" valueType="num">
                                      <p:cBhvr additive="base">
                                        <p:cTn id="33" dur="500" fill="hold"/>
                                        <p:tgtEl>
                                          <p:spTgt spid="38"/>
                                        </p:tgtEl>
                                        <p:attrNameLst>
                                          <p:attrName>ppt_x</p:attrName>
                                        </p:attrNameLst>
                                      </p:cBhvr>
                                      <p:tavLst>
                                        <p:tav tm="0">
                                          <p:val>
                                            <p:strVal val="#ppt_x"/>
                                          </p:val>
                                        </p:tav>
                                        <p:tav tm="100000">
                                          <p:val>
                                            <p:strVal val="#ppt_x"/>
                                          </p:val>
                                        </p:tav>
                                      </p:tavLst>
                                    </p:anim>
                                    <p:anim calcmode="lin" valueType="num">
                                      <p:cBhvr additive="base">
                                        <p:cTn id="34" dur="500" fill="hold"/>
                                        <p:tgtEl>
                                          <p:spTgt spid="3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7" grpId="1" animBg="1"/>
      <p:bldP spid="30" grpId="0" bldLvl="0" animBg="1"/>
      <p:bldP spid="32" grpId="0" bldLvl="0" animBg="1"/>
      <p:bldP spid="32" grpId="1" animBg="1"/>
      <p:bldP spid="33" grpId="0"/>
      <p:bldP spid="33" grpId="1"/>
      <p:bldP spid="34" grpId="0"/>
      <p:bldP spid="34" grpId="1"/>
      <p:bldP spid="35" grpId="0"/>
      <p:bldP spid="35" grpId="1"/>
      <p:bldP spid="36" grpId="0" bldLvl="0" animBg="1"/>
      <p:bldP spid="36" grpId="1" animBg="1"/>
      <p:bldP spid="38" grpId="0"/>
      <p:bldP spid="38"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962</Words>
  <Application>Microsoft Office PowerPoint</Application>
  <PresentationFormat>Widescreen</PresentationFormat>
  <Paragraphs>126</Paragraphs>
  <Slides>18</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Wingdings</vt:lpstr>
      <vt:lpstr>UVN Mau Tim 1</vt:lpstr>
      <vt:lpstr>Calibri</vt:lpstr>
      <vt:lpstr>#9Slide03 Fairview Regular</vt:lpstr>
      <vt:lpstr>#9Slide07 Bungee Shade</vt:lpstr>
      <vt:lpstr>SVN-Stella</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KTUTS</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Luyen tap ve chu ngu</dc:title>
  <dc:subject>TV 4</dc:subject>
  <dc:creator>KTUTS</dc:creator>
  <cp:keywords>Huong</cp:keywords>
  <dc:description>KTUTS</dc:description>
  <cp:lastModifiedBy>Vy Dang</cp:lastModifiedBy>
  <cp:revision>2</cp:revision>
  <dcterms:created xsi:type="dcterms:W3CDTF">2024-01-14T01:54:00Z</dcterms:created>
  <dcterms:modified xsi:type="dcterms:W3CDTF">2024-02-05T02:00:19Z</dcterms:modified>
  <cp:version>09</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FED548A41CB1459FA29071ACEC02D489_12</vt:lpwstr>
  </property>
  <property fmtid="{D5CDD505-2E9C-101B-9397-08002B2CF9AE}" pid="3" name="KSOProductBuildVer">
    <vt:lpwstr>1033-12.2.0.13412</vt:lpwstr>
  </property>
</Properties>
</file>